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01" r:id="rId2"/>
    <p:sldId id="961" r:id="rId3"/>
    <p:sldId id="922" r:id="rId4"/>
    <p:sldId id="921" r:id="rId5"/>
    <p:sldId id="923" r:id="rId6"/>
    <p:sldId id="924" r:id="rId7"/>
    <p:sldId id="925" r:id="rId8"/>
    <p:sldId id="926" r:id="rId9"/>
    <p:sldId id="929" r:id="rId10"/>
    <p:sldId id="930" r:id="rId11"/>
    <p:sldId id="931" r:id="rId12"/>
    <p:sldId id="932" r:id="rId13"/>
    <p:sldId id="934" r:id="rId14"/>
    <p:sldId id="935" r:id="rId15"/>
    <p:sldId id="936" r:id="rId16"/>
    <p:sldId id="937" r:id="rId17"/>
    <p:sldId id="938" r:id="rId18"/>
    <p:sldId id="939" r:id="rId19"/>
    <p:sldId id="933" r:id="rId20"/>
    <p:sldId id="940" r:id="rId21"/>
    <p:sldId id="941" r:id="rId22"/>
    <p:sldId id="976" r:id="rId23"/>
    <p:sldId id="943" r:id="rId24"/>
    <p:sldId id="944" r:id="rId25"/>
    <p:sldId id="945" r:id="rId26"/>
    <p:sldId id="946" r:id="rId27"/>
    <p:sldId id="947" r:id="rId28"/>
    <p:sldId id="948" r:id="rId29"/>
    <p:sldId id="949" r:id="rId30"/>
    <p:sldId id="950" r:id="rId31"/>
    <p:sldId id="951" r:id="rId32"/>
    <p:sldId id="952" r:id="rId33"/>
    <p:sldId id="968" r:id="rId34"/>
    <p:sldId id="469" r:id="rId35"/>
    <p:sldId id="478" r:id="rId36"/>
    <p:sldId id="983" r:id="rId37"/>
    <p:sldId id="984" r:id="rId38"/>
    <p:sldId id="427" r:id="rId39"/>
  </p:sldIdLst>
  <p:sldSz cx="12190413" cy="6858000"/>
  <p:notesSz cx="6669088" cy="9926638"/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C2C76A7-AF66-4441-874E-E732906DF848}">
          <p14:sldIdLst>
            <p14:sldId id="401"/>
          </p14:sldIdLst>
        </p14:section>
        <p14:section name="Rückblick Roboter" id="{B510E649-796D-4C9A-9BDC-E35033DE3331}">
          <p14:sldIdLst/>
        </p14:section>
        <p14:section name="Unterricht und Artikulation" id="{48CB13ED-4F4C-443E-8755-E965712F36D2}">
          <p14:sldIdLst>
            <p14:sldId id="961"/>
            <p14:sldId id="922"/>
            <p14:sldId id="921"/>
            <p14:sldId id="923"/>
            <p14:sldId id="924"/>
            <p14:sldId id="925"/>
            <p14:sldId id="926"/>
            <p14:sldId id="929"/>
            <p14:sldId id="930"/>
            <p14:sldId id="931"/>
            <p14:sldId id="932"/>
            <p14:sldId id="934"/>
            <p14:sldId id="935"/>
            <p14:sldId id="936"/>
            <p14:sldId id="937"/>
            <p14:sldId id="938"/>
            <p14:sldId id="939"/>
            <p14:sldId id="933"/>
            <p14:sldId id="940"/>
            <p14:sldId id="941"/>
            <p14:sldId id="976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68"/>
          </p14:sldIdLst>
        </p14:section>
        <p14:section name="Grundlagen des Copyrights, CC-Lizenzen" id="{7693CC3F-060D-415F-A7D4-D2504319E33B}">
          <p14:sldIdLst/>
        </p14:section>
        <p14:section name="Organisation des weiteren Vorgehens" id="{515D0431-8BDE-4F38-8B16-BCD68C9A7B28}">
          <p14:sldIdLst>
            <p14:sldId id="469"/>
            <p14:sldId id="478"/>
            <p14:sldId id="983"/>
            <p14:sldId id="984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74"/>
    <a:srgbClr val="66A300"/>
    <a:srgbClr val="C9C9C9"/>
    <a:srgbClr val="71AE0C"/>
    <a:srgbClr val="5F2668"/>
    <a:srgbClr val="B49DBC"/>
    <a:srgbClr val="006E89"/>
    <a:srgbClr val="F9F9F9"/>
    <a:srgbClr val="AFAFAF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811" y="8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17.12.2023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17.12.2023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D716926-5FAB-430B-BF93-94F86597387C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24E8823-08DA-4C5B-9EA8-BE318083A2BF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 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6666297-49B0-40F2-A752-24E740AA3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44" y="238540"/>
            <a:ext cx="11327981" cy="6164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7CE-2897-4AD6-BFF6-B521C76E35CC}" type="datetime1">
              <a:rPr lang="de-DE" smtClean="0"/>
              <a:t>17.12.2023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744" y="854995"/>
            <a:ext cx="11326925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7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66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17.12.2023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17.12.2023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17.12.2023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26dFlbWgnz8&amp;list=PLQ_WAFvw_kX0DmkZ7Tg-P3W7FTXXenAb5&amp;index=6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Rechteck 13"/>
          <p:cNvSpPr/>
          <p:nvPr/>
        </p:nvSpPr>
        <p:spPr>
          <a:xfrm>
            <a:off x="598332" y="2553476"/>
            <a:ext cx="205864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20275" y="2157822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b="1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 – Allgemeine Einführung </a:t>
            </a:r>
          </a:p>
        </p:txBody>
      </p:sp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9" name="Picture 6" descr="Lernen, Schule, Lesen, Kinder, SchÃ¼ler">
            <a:extLst>
              <a:ext uri="{FF2B5EF4-FFF2-40B4-BE49-F238E27FC236}">
                <a16:creationId xmlns:a16="http://schemas.microsoft.com/office/drawing/2014/main" id="{8171B0A3-9D3D-46C1-A406-008656A8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45" y="2010746"/>
            <a:ext cx="3348201" cy="33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8CF71231-2FB6-4D05-AEEA-C285296C9A0C}"/>
              </a:ext>
            </a:extLst>
          </p:cNvPr>
          <p:cNvSpPr/>
          <p:nvPr/>
        </p:nvSpPr>
        <p:spPr>
          <a:xfrm>
            <a:off x="1477225" y="4731130"/>
            <a:ext cx="35104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Präsentation ist gemäß der Creative-Commons-Lizenz „CC-BY-4.0“ lizensiert und für die Weiterverwendung freigegeben. Bitte verweisen Sie bei der Weiterverwendung unter Nennung des o.a. Autors.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652DDDC-A13D-4A21-BBE6-FC8921F2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12" y="4796517"/>
            <a:ext cx="1127021" cy="396218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943D8A7E-A511-46FF-AA76-F6D3426EE7D4}"/>
              </a:ext>
            </a:extLst>
          </p:cNvPr>
          <p:cNvSpPr/>
          <p:nvPr/>
        </p:nvSpPr>
        <p:spPr>
          <a:xfrm>
            <a:off x="196813" y="5192735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5C92F9D-1E0A-4298-9E01-48EFB1F537D0}"/>
              </a:ext>
            </a:extLst>
          </p:cNvPr>
          <p:cNvSpPr/>
          <p:nvPr/>
        </p:nvSpPr>
        <p:spPr>
          <a:xfrm>
            <a:off x="1477225" y="5757630"/>
            <a:ext cx="3377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Fehrmann: Unterrichtsplanung – Allgemeine Einführung; </a:t>
            </a:r>
          </a:p>
          <a:p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https://info.rfehrmann.de, Lizenz: CC-BY-4.0, www.creativecommons.org/licenses/by/4.0/deed.de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A6828F-D21D-42F4-8FC1-1477F2EC7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91" y="107824"/>
            <a:ext cx="2699048" cy="753596"/>
          </a:xfrm>
          <a:prstGeom prst="rect">
            <a:avLst/>
          </a:prstGeom>
        </p:spPr>
      </p:pic>
      <p:sp>
        <p:nvSpPr>
          <p:cNvPr id="3" name="Rechteck: abgerundete Ecken 2">
            <a:hlinkClick r:id="rId6"/>
            <a:extLst>
              <a:ext uri="{FF2B5EF4-FFF2-40B4-BE49-F238E27FC236}">
                <a16:creationId xmlns:a16="http://schemas.microsoft.com/office/drawing/2014/main" id="{EBF2BC1C-2A07-4C86-A766-8F08C71B2C83}"/>
              </a:ext>
            </a:extLst>
          </p:cNvPr>
          <p:cNvSpPr/>
          <p:nvPr/>
        </p:nvSpPr>
        <p:spPr bwMode="auto">
          <a:xfrm>
            <a:off x="7627173" y="743242"/>
            <a:ext cx="4366428" cy="1111568"/>
          </a:xfrm>
          <a:prstGeom prst="roundRect">
            <a:avLst/>
          </a:prstGeom>
          <a:solidFill>
            <a:srgbClr val="C00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llipse 4">
            <a:hlinkClick r:id="rId6"/>
            <a:extLst>
              <a:ext uri="{FF2B5EF4-FFF2-40B4-BE49-F238E27FC236}">
                <a16:creationId xmlns:a16="http://schemas.microsoft.com/office/drawing/2014/main" id="{F3EF7093-16C5-11B2-4DE8-AD7B7821A32A}"/>
              </a:ext>
            </a:extLst>
          </p:cNvPr>
          <p:cNvSpPr/>
          <p:nvPr/>
        </p:nvSpPr>
        <p:spPr bwMode="auto">
          <a:xfrm>
            <a:off x="7876433" y="861420"/>
            <a:ext cx="875212" cy="875212"/>
          </a:xfrm>
          <a:prstGeom prst="ellipse">
            <a:avLst/>
          </a:prstGeom>
          <a:solidFill>
            <a:schemeClr val="bg1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ilmklappe mit einfarbiger Füllung">
            <a:hlinkClick r:id="rId6"/>
            <a:extLst>
              <a:ext uri="{FF2B5EF4-FFF2-40B4-BE49-F238E27FC236}">
                <a16:creationId xmlns:a16="http://schemas.microsoft.com/office/drawing/2014/main" id="{E71D994D-C237-1EB3-2848-FAAC4C782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06370" y="984502"/>
            <a:ext cx="615337" cy="6153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93A1A20-69CE-6383-F768-20E44845B229}"/>
              </a:ext>
            </a:extLst>
          </p:cNvPr>
          <p:cNvSpPr txBox="1"/>
          <p:nvPr/>
        </p:nvSpPr>
        <p:spPr>
          <a:xfrm>
            <a:off x="8826682" y="817321"/>
            <a:ext cx="298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Eine vertonte Version des Mindsets finden Sie hier auf meinem YouTube-Kanal!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Bedingungsanalyse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17C040E-0A6F-4081-B706-8A24EAF2112D}"/>
              </a:ext>
            </a:extLst>
          </p:cNvPr>
          <p:cNvGrpSpPr/>
          <p:nvPr/>
        </p:nvGrpSpPr>
        <p:grpSpPr>
          <a:xfrm>
            <a:off x="9213613" y="1211998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23CE03F-0A81-4701-A21B-B5E4598CB9A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60801E7-E032-4221-BD2B-2A816F42D84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5298555-6B2B-4226-AF78-ADF5B9279C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7A55A5AC-753A-4789-A0AC-949BE08435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00D44BFE-6920-480C-B5CB-350F7A240D8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9A08C61-5C9C-4090-A990-119D195697F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DAD715B-DF54-40FB-AA17-BE88C1AD8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DF788341-92ED-4305-B057-0F03A400D03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CDFC8F7B-A038-485E-9334-457F1FBCBBC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06D1336C-E023-4FFA-B47F-DB77D29C5A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B55FA8DF-B535-48AF-9690-D2107F457F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13AA8734-573F-4032-A983-787DDC9077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E23075A-84FD-4F79-8B43-BAE6F50E6B77}"/>
              </a:ext>
            </a:extLst>
          </p:cNvPr>
          <p:cNvGrpSpPr/>
          <p:nvPr/>
        </p:nvGrpSpPr>
        <p:grpSpPr>
          <a:xfrm>
            <a:off x="3063109" y="2038401"/>
            <a:ext cx="4869351" cy="4677949"/>
            <a:chOff x="449544" y="1529457"/>
            <a:chExt cx="4869351" cy="4677949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62F3DD23-8CD3-4CC6-81D3-A982E892A148}"/>
                </a:ext>
              </a:extLst>
            </p:cNvPr>
            <p:cNvGrpSpPr/>
            <p:nvPr/>
          </p:nvGrpSpPr>
          <p:grpSpPr>
            <a:xfrm>
              <a:off x="582955" y="1529457"/>
              <a:ext cx="4157189" cy="3829305"/>
              <a:chOff x="582955" y="1529457"/>
              <a:chExt cx="4157189" cy="3829305"/>
            </a:xfrm>
          </p:grpSpPr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CD09CF29-4BFC-4E75-ACB9-234E38FBB817}"/>
                  </a:ext>
                </a:extLst>
              </p:cNvPr>
              <p:cNvGrpSpPr/>
              <p:nvPr/>
            </p:nvGrpSpPr>
            <p:grpSpPr>
              <a:xfrm>
                <a:off x="582955" y="1679381"/>
                <a:ext cx="3518912" cy="3679381"/>
                <a:chOff x="582955" y="1679381"/>
                <a:chExt cx="3518912" cy="3679381"/>
              </a:xfrm>
            </p:grpSpPr>
            <p:grpSp>
              <p:nvGrpSpPr>
                <p:cNvPr id="41" name="Group 3">
                  <a:extLst>
                    <a:ext uri="{FF2B5EF4-FFF2-40B4-BE49-F238E27FC236}">
                      <a16:creationId xmlns:a16="http://schemas.microsoft.com/office/drawing/2014/main" id="{0F8107A3-03E9-4047-B990-B900548BB6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2955" y="1679381"/>
                  <a:ext cx="3518912" cy="3679381"/>
                  <a:chOff x="1820" y="1338"/>
                  <a:chExt cx="1302" cy="1412"/>
                </a:xfrm>
              </p:grpSpPr>
              <p:sp>
                <p:nvSpPr>
                  <p:cNvPr id="43" name="Freeform 4">
                    <a:extLst>
                      <a:ext uri="{FF2B5EF4-FFF2-40B4-BE49-F238E27FC236}">
                        <a16:creationId xmlns:a16="http://schemas.microsoft.com/office/drawing/2014/main" id="{2EAB30DC-B141-498C-84B5-E61448F62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9" y="1338"/>
                    <a:ext cx="973" cy="1412"/>
                  </a:xfrm>
                  <a:custGeom>
                    <a:avLst/>
                    <a:gdLst>
                      <a:gd name="T0" fmla="*/ 0 w 704"/>
                      <a:gd name="T1" fmla="*/ 13032 h 1021"/>
                      <a:gd name="T2" fmla="*/ 13184 w 704"/>
                      <a:gd name="T3" fmla="*/ 49972 h 1021"/>
                      <a:gd name="T4" fmla="*/ 19969 w 704"/>
                      <a:gd name="T5" fmla="*/ 22364 h 1021"/>
                      <a:gd name="T6" fmla="*/ 10494 w 704"/>
                      <a:gd name="T7" fmla="*/ 13661 h 1021"/>
                      <a:gd name="T8" fmla="*/ 12764 w 704"/>
                      <a:gd name="T9" fmla="*/ 0 h 1021"/>
                      <a:gd name="T10" fmla="*/ 0 w 704"/>
                      <a:gd name="T11" fmla="*/ 13032 h 10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04"/>
                      <a:gd name="T19" fmla="*/ 0 h 1021"/>
                      <a:gd name="T20" fmla="*/ 704 w 704"/>
                      <a:gd name="T21" fmla="*/ 1021 h 10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04" h="1021">
                        <a:moveTo>
                          <a:pt x="0" y="266"/>
                        </a:moveTo>
                        <a:cubicBezTo>
                          <a:pt x="0" y="412"/>
                          <a:pt x="126" y="1021"/>
                          <a:pt x="271" y="1021"/>
                        </a:cubicBezTo>
                        <a:cubicBezTo>
                          <a:pt x="704" y="955"/>
                          <a:pt x="650" y="533"/>
                          <a:pt x="411" y="457"/>
                        </a:cubicBezTo>
                        <a:cubicBezTo>
                          <a:pt x="258" y="409"/>
                          <a:pt x="212" y="360"/>
                          <a:pt x="216" y="279"/>
                        </a:cubicBezTo>
                        <a:cubicBezTo>
                          <a:pt x="224" y="133"/>
                          <a:pt x="408" y="0"/>
                          <a:pt x="263" y="0"/>
                        </a:cubicBezTo>
                        <a:cubicBezTo>
                          <a:pt x="118" y="0"/>
                          <a:pt x="0" y="119"/>
                          <a:pt x="0" y="2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595959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/>
                  </a:p>
                </p:txBody>
              </p:sp>
              <p:sp>
                <p:nvSpPr>
                  <p:cNvPr id="44" name="Freeform 5">
                    <a:extLst>
                      <a:ext uri="{FF2B5EF4-FFF2-40B4-BE49-F238E27FC236}">
                        <a16:creationId xmlns:a16="http://schemas.microsoft.com/office/drawing/2014/main" id="{942E846E-E2C3-4F0E-95C4-70FF76329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20" y="1340"/>
                    <a:ext cx="1053" cy="1410"/>
                  </a:xfrm>
                  <a:custGeom>
                    <a:avLst/>
                    <a:gdLst>
                      <a:gd name="T0" fmla="*/ 36948 w 762"/>
                      <a:gd name="T1" fmla="*/ 37308 h 1020"/>
                      <a:gd name="T2" fmla="*/ 24623 w 762"/>
                      <a:gd name="T3" fmla="*/ 24842 h 1020"/>
                      <a:gd name="T4" fmla="*/ 12321 w 762"/>
                      <a:gd name="T5" fmla="*/ 12340 h 1020"/>
                      <a:gd name="T6" fmla="*/ 24598 w 762"/>
                      <a:gd name="T7" fmla="*/ 0 h 1020"/>
                      <a:gd name="T8" fmla="*/ 728 w 762"/>
                      <a:gd name="T9" fmla="*/ 18875 h 1020"/>
                      <a:gd name="T10" fmla="*/ 0 w 762"/>
                      <a:gd name="T11" fmla="*/ 24870 h 1020"/>
                      <a:gd name="T12" fmla="*/ 24653 w 762"/>
                      <a:gd name="T13" fmla="*/ 49653 h 1020"/>
                      <a:gd name="T14" fmla="*/ 36948 w 762"/>
                      <a:gd name="T15" fmla="*/ 37308 h 10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2"/>
                      <a:gd name="T25" fmla="*/ 0 h 1020"/>
                      <a:gd name="T26" fmla="*/ 762 w 762"/>
                      <a:gd name="T27" fmla="*/ 1020 h 102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2" h="1020">
                        <a:moveTo>
                          <a:pt x="762" y="766"/>
                        </a:moveTo>
                        <a:cubicBezTo>
                          <a:pt x="762" y="624"/>
                          <a:pt x="648" y="510"/>
                          <a:pt x="508" y="510"/>
                        </a:cubicBezTo>
                        <a:cubicBezTo>
                          <a:pt x="368" y="510"/>
                          <a:pt x="254" y="396"/>
                          <a:pt x="254" y="254"/>
                        </a:cubicBezTo>
                        <a:cubicBezTo>
                          <a:pt x="254" y="114"/>
                          <a:pt x="367" y="1"/>
                          <a:pt x="507" y="0"/>
                        </a:cubicBezTo>
                        <a:cubicBezTo>
                          <a:pt x="269" y="2"/>
                          <a:pt x="69" y="166"/>
                          <a:pt x="15" y="388"/>
                        </a:cubicBezTo>
                        <a:cubicBezTo>
                          <a:pt x="5" y="427"/>
                          <a:pt x="0" y="468"/>
                          <a:pt x="0" y="511"/>
                        </a:cubicBezTo>
                        <a:cubicBezTo>
                          <a:pt x="0" y="792"/>
                          <a:pt x="228" y="1020"/>
                          <a:pt x="509" y="1020"/>
                        </a:cubicBezTo>
                        <a:cubicBezTo>
                          <a:pt x="649" y="1020"/>
                          <a:pt x="762" y="906"/>
                          <a:pt x="762" y="7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2400"/>
                  </a:p>
                </p:txBody>
              </p:sp>
            </p:grpSp>
            <p:sp>
              <p:nvSpPr>
                <p:cNvPr id="42" name="Rectangle 13">
                  <a:extLst>
                    <a:ext uri="{FF2B5EF4-FFF2-40B4-BE49-F238E27FC236}">
                      <a16:creationId xmlns:a16="http://schemas.microsoft.com/office/drawing/2014/main" id="{052AFB4B-CA2C-488E-97A6-359FB6AFC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0064" y="4030499"/>
                  <a:ext cx="2343045" cy="4210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068810" eaLnBrk="0" hangingPunct="0">
                    <a:defRPr/>
                  </a:pPr>
                  <a:r>
                    <a:rPr lang="de-DE" sz="2400" b="1" kern="0" dirty="0">
                      <a:solidFill>
                        <a:srgbClr val="FFFFFF"/>
                      </a:solidFill>
                    </a:rPr>
                    <a:t>Rahmen-bedingungen für Unterricht</a:t>
                  </a:r>
                  <a:endParaRPr lang="de-DE" sz="2400" b="1" kern="0" noProof="1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37" name="Gruppieren 75">
                <a:extLst>
                  <a:ext uri="{FF2B5EF4-FFF2-40B4-BE49-F238E27FC236}">
                    <a16:creationId xmlns:a16="http://schemas.microsoft.com/office/drawing/2014/main" id="{9C706215-E2DB-460D-A45B-0AD7DBCC2B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0791" y="1529457"/>
                <a:ext cx="2859353" cy="3829292"/>
                <a:chOff x="3647169" y="1992146"/>
                <a:chExt cx="2422802" cy="3364079"/>
              </a:xfrm>
            </p:grpSpPr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5B694002-286D-41BD-830F-2AB0A3908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171" y="3645697"/>
                  <a:ext cx="1036620" cy="1710528"/>
                </a:xfrm>
                <a:custGeom>
                  <a:avLst/>
                  <a:gdLst>
                    <a:gd name="T0" fmla="*/ 2147483647 w 437"/>
                    <a:gd name="T1" fmla="*/ 2147483647 h 717"/>
                    <a:gd name="T2" fmla="*/ 2147483647 w 437"/>
                    <a:gd name="T3" fmla="*/ 2147483647 h 717"/>
                    <a:gd name="T4" fmla="*/ 2147483647 w 437"/>
                    <a:gd name="T5" fmla="*/ 2147483647 h 717"/>
                    <a:gd name="T6" fmla="*/ 2147483647 w 437"/>
                    <a:gd name="T7" fmla="*/ 2147483647 h 717"/>
                    <a:gd name="T8" fmla="*/ 2147483647 w 437"/>
                    <a:gd name="T9" fmla="*/ 2147483647 h 7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7"/>
                    <a:gd name="T16" fmla="*/ 0 h 717"/>
                    <a:gd name="T17" fmla="*/ 437 w 437"/>
                    <a:gd name="T18" fmla="*/ 717 h 7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7" h="717">
                      <a:moveTo>
                        <a:pt x="417" y="364"/>
                      </a:moveTo>
                      <a:cubicBezTo>
                        <a:pt x="417" y="170"/>
                        <a:pt x="217" y="0"/>
                        <a:pt x="267" y="95"/>
                      </a:cubicBezTo>
                      <a:cubicBezTo>
                        <a:pt x="437" y="415"/>
                        <a:pt x="168" y="527"/>
                        <a:pt x="58" y="628"/>
                      </a:cubicBezTo>
                      <a:cubicBezTo>
                        <a:pt x="0" y="681"/>
                        <a:pt x="1" y="717"/>
                        <a:pt x="67" y="717"/>
                      </a:cubicBezTo>
                      <a:cubicBezTo>
                        <a:pt x="260" y="717"/>
                        <a:pt x="417" y="559"/>
                        <a:pt x="417" y="36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595959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2400"/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087A1D95-E8BA-4762-B4D0-20E85F3DD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170" y="2127025"/>
                  <a:ext cx="2422801" cy="3229200"/>
                </a:xfrm>
                <a:custGeom>
                  <a:avLst/>
                  <a:gdLst>
                    <a:gd name="T0" fmla="*/ 2147483647 w 1021"/>
                    <a:gd name="T1" fmla="*/ 0 h 1354"/>
                    <a:gd name="T2" fmla="*/ 2147483647 w 1021"/>
                    <a:gd name="T3" fmla="*/ 0 h 1354"/>
                    <a:gd name="T4" fmla="*/ 0 w 1021"/>
                    <a:gd name="T5" fmla="*/ 2147483647 h 1354"/>
                    <a:gd name="T6" fmla="*/ 2147483647 w 1021"/>
                    <a:gd name="T7" fmla="*/ 2147483647 h 1354"/>
                    <a:gd name="T8" fmla="*/ 2147483647 w 1021"/>
                    <a:gd name="T9" fmla="*/ 2147483647 h 1354"/>
                    <a:gd name="T10" fmla="*/ 2147483647 w 1021"/>
                    <a:gd name="T11" fmla="*/ 2147483647 h 1354"/>
                    <a:gd name="T12" fmla="*/ 2147483647 w 1021"/>
                    <a:gd name="T13" fmla="*/ 2147483647 h 1354"/>
                    <a:gd name="T14" fmla="*/ 2147483647 w 1021"/>
                    <a:gd name="T15" fmla="*/ 2147483647 h 1354"/>
                    <a:gd name="T16" fmla="*/ 2147483647 w 1021"/>
                    <a:gd name="T17" fmla="*/ 0 h 13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1"/>
                    <a:gd name="T28" fmla="*/ 0 h 1354"/>
                    <a:gd name="T29" fmla="*/ 1021 w 1021"/>
                    <a:gd name="T30" fmla="*/ 1354 h 13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1" h="1354">
                      <a:moveTo>
                        <a:pt x="341" y="0"/>
                      </a:moveTo>
                      <a:cubicBezTo>
                        <a:pt x="340" y="0"/>
                        <a:pt x="337" y="0"/>
                        <a:pt x="336" y="0"/>
                      </a:cubicBezTo>
                      <a:cubicBezTo>
                        <a:pt x="151" y="1"/>
                        <a:pt x="0" y="151"/>
                        <a:pt x="0" y="337"/>
                      </a:cubicBezTo>
                      <a:cubicBezTo>
                        <a:pt x="0" y="526"/>
                        <a:pt x="152" y="677"/>
                        <a:pt x="339" y="677"/>
                      </a:cubicBezTo>
                      <a:cubicBezTo>
                        <a:pt x="525" y="677"/>
                        <a:pt x="677" y="828"/>
                        <a:pt x="677" y="1017"/>
                      </a:cubicBezTo>
                      <a:cubicBezTo>
                        <a:pt x="677" y="1203"/>
                        <a:pt x="525" y="1354"/>
                        <a:pt x="340" y="1354"/>
                      </a:cubicBezTo>
                      <a:cubicBezTo>
                        <a:pt x="340" y="1354"/>
                        <a:pt x="340" y="1354"/>
                        <a:pt x="341" y="1354"/>
                      </a:cubicBezTo>
                      <a:cubicBezTo>
                        <a:pt x="716" y="1354"/>
                        <a:pt x="1021" y="1051"/>
                        <a:pt x="1021" y="677"/>
                      </a:cubicBezTo>
                      <a:cubicBezTo>
                        <a:pt x="1021" y="304"/>
                        <a:pt x="716" y="0"/>
                        <a:pt x="341" y="0"/>
                      </a:cubicBezTo>
                    </a:path>
                  </a:pathLst>
                </a:custGeom>
                <a:solidFill>
                  <a:srgbClr val="66A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2400"/>
                </a:p>
              </p:txBody>
            </p:sp>
            <p:sp>
              <p:nvSpPr>
                <p:cNvPr id="40" name="Oval 56">
                  <a:extLst>
                    <a:ext uri="{FF2B5EF4-FFF2-40B4-BE49-F238E27FC236}">
                      <a16:creationId xmlns:a16="http://schemas.microsoft.com/office/drawing/2014/main" id="{71ED010B-266A-4817-8E9D-F33CDF385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7169" y="1992146"/>
                  <a:ext cx="1842843" cy="9775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2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softEdge rad="12700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24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34" name="Rectangle 13">
              <a:extLst>
                <a:ext uri="{FF2B5EF4-FFF2-40B4-BE49-F238E27FC236}">
                  <a16:creationId xmlns:a16="http://schemas.microsoft.com/office/drawing/2014/main" id="{1D09A5D8-772A-456A-958C-907B116C00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1830" y="2640791"/>
              <a:ext cx="2001171" cy="421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068810" eaLnBrk="0" hangingPunct="0">
                <a:defRPr/>
              </a:pPr>
              <a:r>
                <a:rPr lang="de-DE" sz="2400" b="1" kern="0" dirty="0">
                  <a:solidFill>
                    <a:srgbClr val="FFFFFF"/>
                  </a:solidFill>
                </a:rPr>
                <a:t>Lernvoraus-setzungen der Schüler*innen</a:t>
              </a:r>
              <a:endParaRPr lang="de-DE" sz="2400" b="1" kern="0" noProof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FFA6341-5D8D-47D6-A273-23CC33E97E5D}"/>
                </a:ext>
              </a:extLst>
            </p:cNvPr>
            <p:cNvSpPr/>
            <p:nvPr/>
          </p:nvSpPr>
          <p:spPr bwMode="auto">
            <a:xfrm>
              <a:off x="449544" y="5144094"/>
              <a:ext cx="4869351" cy="10633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1917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Bedingungsanalyse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9A3FCE1-7CA1-456D-BA4E-446DCF372FB7}"/>
              </a:ext>
            </a:extLst>
          </p:cNvPr>
          <p:cNvGrpSpPr/>
          <p:nvPr/>
        </p:nvGrpSpPr>
        <p:grpSpPr>
          <a:xfrm>
            <a:off x="9213613" y="1211998"/>
            <a:ext cx="2780162" cy="2783152"/>
            <a:chOff x="2268747" y="1364156"/>
            <a:chExt cx="4623759" cy="4628731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E1043B4-3D2F-4DDE-A98D-12637030058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30B4BB-A052-449E-A92E-2F6D90EAA2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F9BCA1D-0B24-45D8-8391-CF9ACF96C95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9358A74-4CEF-48F2-8896-B603648DF24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C3BD5F8-6FF9-4601-B58C-DB444D935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1692D31-6AD5-48F9-8BF0-40F2C408FA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DD2F813-7FD8-4A18-88AF-42870447C29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FA0EB2E-5FD6-4585-87E8-922F1D8FC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WordArt 17">
              <a:extLst>
                <a:ext uri="{FF2B5EF4-FFF2-40B4-BE49-F238E27FC236}">
                  <a16:creationId xmlns:a16="http://schemas.microsoft.com/office/drawing/2014/main" id="{1A73076D-51BC-44E0-B40F-AAA942A4E9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WordArt 18">
              <a:extLst>
                <a:ext uri="{FF2B5EF4-FFF2-40B4-BE49-F238E27FC236}">
                  <a16:creationId xmlns:a16="http://schemas.microsoft.com/office/drawing/2014/main" id="{DEC992AC-9074-4BF5-B6D0-CE75C5D00E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9">
              <a:extLst>
                <a:ext uri="{FF2B5EF4-FFF2-40B4-BE49-F238E27FC236}">
                  <a16:creationId xmlns:a16="http://schemas.microsoft.com/office/drawing/2014/main" id="{B76A57A5-9B87-42AF-B5F2-12C2327620B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20">
              <a:extLst>
                <a:ext uri="{FF2B5EF4-FFF2-40B4-BE49-F238E27FC236}">
                  <a16:creationId xmlns:a16="http://schemas.microsoft.com/office/drawing/2014/main" id="{0A6C93A9-BE5E-4333-8846-505DC47E8F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772D24F-624B-449E-9449-FF20F2558D05}"/>
              </a:ext>
            </a:extLst>
          </p:cNvPr>
          <p:cNvGrpSpPr/>
          <p:nvPr/>
        </p:nvGrpSpPr>
        <p:grpSpPr>
          <a:xfrm>
            <a:off x="9769193" y="4254915"/>
            <a:ext cx="2041614" cy="1961363"/>
            <a:chOff x="449544" y="1529457"/>
            <a:chExt cx="4869351" cy="4677949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157ABAC-EBC3-415C-A360-4D9B031BCE89}"/>
                </a:ext>
              </a:extLst>
            </p:cNvPr>
            <p:cNvGrpSpPr/>
            <p:nvPr/>
          </p:nvGrpSpPr>
          <p:grpSpPr>
            <a:xfrm>
              <a:off x="582955" y="1529457"/>
              <a:ext cx="4157189" cy="3829305"/>
              <a:chOff x="582955" y="1529457"/>
              <a:chExt cx="4157189" cy="3829305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30473394-9822-4889-817C-09FA37A76148}"/>
                  </a:ext>
                </a:extLst>
              </p:cNvPr>
              <p:cNvGrpSpPr/>
              <p:nvPr/>
            </p:nvGrpSpPr>
            <p:grpSpPr>
              <a:xfrm>
                <a:off x="582955" y="1679381"/>
                <a:ext cx="3518912" cy="3679381"/>
                <a:chOff x="582955" y="1679381"/>
                <a:chExt cx="3518912" cy="3679381"/>
              </a:xfrm>
            </p:grpSpPr>
            <p:grpSp>
              <p:nvGrpSpPr>
                <p:cNvPr id="40" name="Group 3">
                  <a:extLst>
                    <a:ext uri="{FF2B5EF4-FFF2-40B4-BE49-F238E27FC236}">
                      <a16:creationId xmlns:a16="http://schemas.microsoft.com/office/drawing/2014/main" id="{8D9C5576-5EA2-4718-85BA-1D04F29DC7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2955" y="1679381"/>
                  <a:ext cx="3518912" cy="3679381"/>
                  <a:chOff x="1820" y="1338"/>
                  <a:chExt cx="1302" cy="1412"/>
                </a:xfrm>
              </p:grpSpPr>
              <p:sp>
                <p:nvSpPr>
                  <p:cNvPr id="42" name="Freeform 4">
                    <a:extLst>
                      <a:ext uri="{FF2B5EF4-FFF2-40B4-BE49-F238E27FC236}">
                        <a16:creationId xmlns:a16="http://schemas.microsoft.com/office/drawing/2014/main" id="{211BB74E-DAF7-40BC-85D3-E0AD753FC9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9" y="1338"/>
                    <a:ext cx="973" cy="1412"/>
                  </a:xfrm>
                  <a:custGeom>
                    <a:avLst/>
                    <a:gdLst>
                      <a:gd name="T0" fmla="*/ 0 w 704"/>
                      <a:gd name="T1" fmla="*/ 13032 h 1021"/>
                      <a:gd name="T2" fmla="*/ 13184 w 704"/>
                      <a:gd name="T3" fmla="*/ 49972 h 1021"/>
                      <a:gd name="T4" fmla="*/ 19969 w 704"/>
                      <a:gd name="T5" fmla="*/ 22364 h 1021"/>
                      <a:gd name="T6" fmla="*/ 10494 w 704"/>
                      <a:gd name="T7" fmla="*/ 13661 h 1021"/>
                      <a:gd name="T8" fmla="*/ 12764 w 704"/>
                      <a:gd name="T9" fmla="*/ 0 h 1021"/>
                      <a:gd name="T10" fmla="*/ 0 w 704"/>
                      <a:gd name="T11" fmla="*/ 13032 h 10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04"/>
                      <a:gd name="T19" fmla="*/ 0 h 1021"/>
                      <a:gd name="T20" fmla="*/ 704 w 704"/>
                      <a:gd name="T21" fmla="*/ 1021 h 10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04" h="1021">
                        <a:moveTo>
                          <a:pt x="0" y="266"/>
                        </a:moveTo>
                        <a:cubicBezTo>
                          <a:pt x="0" y="412"/>
                          <a:pt x="126" y="1021"/>
                          <a:pt x="271" y="1021"/>
                        </a:cubicBezTo>
                        <a:cubicBezTo>
                          <a:pt x="704" y="955"/>
                          <a:pt x="650" y="533"/>
                          <a:pt x="411" y="457"/>
                        </a:cubicBezTo>
                        <a:cubicBezTo>
                          <a:pt x="258" y="409"/>
                          <a:pt x="212" y="360"/>
                          <a:pt x="216" y="279"/>
                        </a:cubicBezTo>
                        <a:cubicBezTo>
                          <a:pt x="224" y="133"/>
                          <a:pt x="408" y="0"/>
                          <a:pt x="263" y="0"/>
                        </a:cubicBezTo>
                        <a:cubicBezTo>
                          <a:pt x="118" y="0"/>
                          <a:pt x="0" y="119"/>
                          <a:pt x="0" y="2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595959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1050"/>
                  </a:p>
                </p:txBody>
              </p:sp>
              <p:sp>
                <p:nvSpPr>
                  <p:cNvPr id="43" name="Freeform 5">
                    <a:extLst>
                      <a:ext uri="{FF2B5EF4-FFF2-40B4-BE49-F238E27FC236}">
                        <a16:creationId xmlns:a16="http://schemas.microsoft.com/office/drawing/2014/main" id="{9232E511-A140-4AA2-B21A-62728D436B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20" y="1340"/>
                    <a:ext cx="1053" cy="1410"/>
                  </a:xfrm>
                  <a:custGeom>
                    <a:avLst/>
                    <a:gdLst>
                      <a:gd name="T0" fmla="*/ 36948 w 762"/>
                      <a:gd name="T1" fmla="*/ 37308 h 1020"/>
                      <a:gd name="T2" fmla="*/ 24623 w 762"/>
                      <a:gd name="T3" fmla="*/ 24842 h 1020"/>
                      <a:gd name="T4" fmla="*/ 12321 w 762"/>
                      <a:gd name="T5" fmla="*/ 12340 h 1020"/>
                      <a:gd name="T6" fmla="*/ 24598 w 762"/>
                      <a:gd name="T7" fmla="*/ 0 h 1020"/>
                      <a:gd name="T8" fmla="*/ 728 w 762"/>
                      <a:gd name="T9" fmla="*/ 18875 h 1020"/>
                      <a:gd name="T10" fmla="*/ 0 w 762"/>
                      <a:gd name="T11" fmla="*/ 24870 h 1020"/>
                      <a:gd name="T12" fmla="*/ 24653 w 762"/>
                      <a:gd name="T13" fmla="*/ 49653 h 1020"/>
                      <a:gd name="T14" fmla="*/ 36948 w 762"/>
                      <a:gd name="T15" fmla="*/ 37308 h 10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2"/>
                      <a:gd name="T25" fmla="*/ 0 h 1020"/>
                      <a:gd name="T26" fmla="*/ 762 w 762"/>
                      <a:gd name="T27" fmla="*/ 1020 h 102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2" h="1020">
                        <a:moveTo>
                          <a:pt x="762" y="766"/>
                        </a:moveTo>
                        <a:cubicBezTo>
                          <a:pt x="762" y="624"/>
                          <a:pt x="648" y="510"/>
                          <a:pt x="508" y="510"/>
                        </a:cubicBezTo>
                        <a:cubicBezTo>
                          <a:pt x="368" y="510"/>
                          <a:pt x="254" y="396"/>
                          <a:pt x="254" y="254"/>
                        </a:cubicBezTo>
                        <a:cubicBezTo>
                          <a:pt x="254" y="114"/>
                          <a:pt x="367" y="1"/>
                          <a:pt x="507" y="0"/>
                        </a:cubicBezTo>
                        <a:cubicBezTo>
                          <a:pt x="269" y="2"/>
                          <a:pt x="69" y="166"/>
                          <a:pt x="15" y="388"/>
                        </a:cubicBezTo>
                        <a:cubicBezTo>
                          <a:pt x="5" y="427"/>
                          <a:pt x="0" y="468"/>
                          <a:pt x="0" y="511"/>
                        </a:cubicBezTo>
                        <a:cubicBezTo>
                          <a:pt x="0" y="792"/>
                          <a:pt x="228" y="1020"/>
                          <a:pt x="509" y="1020"/>
                        </a:cubicBezTo>
                        <a:cubicBezTo>
                          <a:pt x="649" y="1020"/>
                          <a:pt x="762" y="906"/>
                          <a:pt x="762" y="76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1050"/>
                  </a:p>
                </p:txBody>
              </p:sp>
            </p:grpSp>
            <p:sp>
              <p:nvSpPr>
                <p:cNvPr id="41" name="Rectangle 13">
                  <a:extLst>
                    <a:ext uri="{FF2B5EF4-FFF2-40B4-BE49-F238E27FC236}">
                      <a16:creationId xmlns:a16="http://schemas.microsoft.com/office/drawing/2014/main" id="{3239BA92-BEF3-4C1E-A4A4-D31CAF625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0064" y="4030499"/>
                  <a:ext cx="2343045" cy="4210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068810" eaLnBrk="0" hangingPunct="0">
                    <a:defRPr/>
                  </a:pPr>
                  <a:r>
                    <a:rPr lang="de-DE" sz="1050" b="1" kern="0" dirty="0">
                      <a:solidFill>
                        <a:srgbClr val="FFFFFF"/>
                      </a:solidFill>
                    </a:rPr>
                    <a:t>Rahmen-bedingungen für Unterricht</a:t>
                  </a:r>
                  <a:endParaRPr lang="de-DE" sz="1050" b="1" kern="0" noProof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6" name="Gruppieren 75">
                <a:extLst>
                  <a:ext uri="{FF2B5EF4-FFF2-40B4-BE49-F238E27FC236}">
                    <a16:creationId xmlns:a16="http://schemas.microsoft.com/office/drawing/2014/main" id="{C04BD7B0-8B55-4A9B-B5BF-423BB5B17B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0791" y="1529457"/>
                <a:ext cx="2859353" cy="3829292"/>
                <a:chOff x="3647169" y="1992146"/>
                <a:chExt cx="2422802" cy="3364079"/>
              </a:xfrm>
            </p:grpSpPr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id="{62EED8FE-66D0-4A85-9D9B-0E97A9A69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171" y="3645697"/>
                  <a:ext cx="1036620" cy="1710528"/>
                </a:xfrm>
                <a:custGeom>
                  <a:avLst/>
                  <a:gdLst>
                    <a:gd name="T0" fmla="*/ 2147483647 w 437"/>
                    <a:gd name="T1" fmla="*/ 2147483647 h 717"/>
                    <a:gd name="T2" fmla="*/ 2147483647 w 437"/>
                    <a:gd name="T3" fmla="*/ 2147483647 h 717"/>
                    <a:gd name="T4" fmla="*/ 2147483647 w 437"/>
                    <a:gd name="T5" fmla="*/ 2147483647 h 717"/>
                    <a:gd name="T6" fmla="*/ 2147483647 w 437"/>
                    <a:gd name="T7" fmla="*/ 2147483647 h 717"/>
                    <a:gd name="T8" fmla="*/ 2147483647 w 437"/>
                    <a:gd name="T9" fmla="*/ 2147483647 h 7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7"/>
                    <a:gd name="T16" fmla="*/ 0 h 717"/>
                    <a:gd name="T17" fmla="*/ 437 w 437"/>
                    <a:gd name="T18" fmla="*/ 717 h 7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7" h="717">
                      <a:moveTo>
                        <a:pt x="417" y="364"/>
                      </a:moveTo>
                      <a:cubicBezTo>
                        <a:pt x="417" y="170"/>
                        <a:pt x="217" y="0"/>
                        <a:pt x="267" y="95"/>
                      </a:cubicBezTo>
                      <a:cubicBezTo>
                        <a:pt x="437" y="415"/>
                        <a:pt x="168" y="527"/>
                        <a:pt x="58" y="628"/>
                      </a:cubicBezTo>
                      <a:cubicBezTo>
                        <a:pt x="0" y="681"/>
                        <a:pt x="1" y="717"/>
                        <a:pt x="67" y="717"/>
                      </a:cubicBezTo>
                      <a:cubicBezTo>
                        <a:pt x="260" y="717"/>
                        <a:pt x="417" y="559"/>
                        <a:pt x="417" y="36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50000">
                      <a:srgbClr val="595959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1050"/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2F704BB1-5D6A-45C1-AA1E-5169F050B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170" y="2127025"/>
                  <a:ext cx="2422801" cy="3229200"/>
                </a:xfrm>
                <a:custGeom>
                  <a:avLst/>
                  <a:gdLst>
                    <a:gd name="T0" fmla="*/ 2147483647 w 1021"/>
                    <a:gd name="T1" fmla="*/ 0 h 1354"/>
                    <a:gd name="T2" fmla="*/ 2147483647 w 1021"/>
                    <a:gd name="T3" fmla="*/ 0 h 1354"/>
                    <a:gd name="T4" fmla="*/ 0 w 1021"/>
                    <a:gd name="T5" fmla="*/ 2147483647 h 1354"/>
                    <a:gd name="T6" fmla="*/ 2147483647 w 1021"/>
                    <a:gd name="T7" fmla="*/ 2147483647 h 1354"/>
                    <a:gd name="T8" fmla="*/ 2147483647 w 1021"/>
                    <a:gd name="T9" fmla="*/ 2147483647 h 1354"/>
                    <a:gd name="T10" fmla="*/ 2147483647 w 1021"/>
                    <a:gd name="T11" fmla="*/ 2147483647 h 1354"/>
                    <a:gd name="T12" fmla="*/ 2147483647 w 1021"/>
                    <a:gd name="T13" fmla="*/ 2147483647 h 1354"/>
                    <a:gd name="T14" fmla="*/ 2147483647 w 1021"/>
                    <a:gd name="T15" fmla="*/ 2147483647 h 1354"/>
                    <a:gd name="T16" fmla="*/ 2147483647 w 1021"/>
                    <a:gd name="T17" fmla="*/ 0 h 13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1"/>
                    <a:gd name="T28" fmla="*/ 0 h 1354"/>
                    <a:gd name="T29" fmla="*/ 1021 w 1021"/>
                    <a:gd name="T30" fmla="*/ 1354 h 13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1" h="1354">
                      <a:moveTo>
                        <a:pt x="341" y="0"/>
                      </a:moveTo>
                      <a:cubicBezTo>
                        <a:pt x="340" y="0"/>
                        <a:pt x="337" y="0"/>
                        <a:pt x="336" y="0"/>
                      </a:cubicBezTo>
                      <a:cubicBezTo>
                        <a:pt x="151" y="1"/>
                        <a:pt x="0" y="151"/>
                        <a:pt x="0" y="337"/>
                      </a:cubicBezTo>
                      <a:cubicBezTo>
                        <a:pt x="0" y="526"/>
                        <a:pt x="152" y="677"/>
                        <a:pt x="339" y="677"/>
                      </a:cubicBezTo>
                      <a:cubicBezTo>
                        <a:pt x="525" y="677"/>
                        <a:pt x="677" y="828"/>
                        <a:pt x="677" y="1017"/>
                      </a:cubicBezTo>
                      <a:cubicBezTo>
                        <a:pt x="677" y="1203"/>
                        <a:pt x="525" y="1354"/>
                        <a:pt x="340" y="1354"/>
                      </a:cubicBezTo>
                      <a:cubicBezTo>
                        <a:pt x="340" y="1354"/>
                        <a:pt x="340" y="1354"/>
                        <a:pt x="341" y="1354"/>
                      </a:cubicBezTo>
                      <a:cubicBezTo>
                        <a:pt x="716" y="1354"/>
                        <a:pt x="1021" y="1051"/>
                        <a:pt x="1021" y="677"/>
                      </a:cubicBezTo>
                      <a:cubicBezTo>
                        <a:pt x="1021" y="304"/>
                        <a:pt x="716" y="0"/>
                        <a:pt x="341" y="0"/>
                      </a:cubicBezTo>
                    </a:path>
                  </a:pathLst>
                </a:custGeom>
                <a:solidFill>
                  <a:srgbClr val="66A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 sz="1050"/>
                </a:p>
              </p:txBody>
            </p:sp>
            <p:sp>
              <p:nvSpPr>
                <p:cNvPr id="39" name="Oval 56">
                  <a:extLst>
                    <a:ext uri="{FF2B5EF4-FFF2-40B4-BE49-F238E27FC236}">
                      <a16:creationId xmlns:a16="http://schemas.microsoft.com/office/drawing/2014/main" id="{0E6C5F02-54B8-46D1-A139-C88EC1CDC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7169" y="1992146"/>
                  <a:ext cx="1842843" cy="9775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2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softEdge rad="12700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 sz="105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821C9A40-439B-4C40-85A4-192D5EFBEE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1830" y="2640791"/>
              <a:ext cx="2001171" cy="421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1068810" eaLnBrk="0" hangingPunct="0">
                <a:defRPr/>
              </a:pPr>
              <a:r>
                <a:rPr lang="de-DE" sz="1050" b="1" kern="0" dirty="0">
                  <a:solidFill>
                    <a:srgbClr val="FFFFFF"/>
                  </a:solidFill>
                </a:rPr>
                <a:t>Lernvoraus-setzungen der Schüler*innen</a:t>
              </a:r>
              <a:endParaRPr lang="de-DE" sz="1050" b="1" kern="0" noProof="1">
                <a:solidFill>
                  <a:srgbClr val="FFFFFF"/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2952B7C8-3E2A-4C0A-AD83-C73368CE759D}"/>
                </a:ext>
              </a:extLst>
            </p:cNvPr>
            <p:cNvSpPr/>
            <p:nvPr/>
          </p:nvSpPr>
          <p:spPr bwMode="auto">
            <a:xfrm>
              <a:off x="449544" y="5144094"/>
              <a:ext cx="4869351" cy="10633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sz="1050" dirty="0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19B9111-DE0F-4D6D-9C9F-206A047593DB}"/>
              </a:ext>
            </a:extLst>
          </p:cNvPr>
          <p:cNvGrpSpPr/>
          <p:nvPr/>
        </p:nvGrpSpPr>
        <p:grpSpPr bwMode="gray">
          <a:xfrm>
            <a:off x="323850" y="1700717"/>
            <a:ext cx="4293354" cy="5073650"/>
            <a:chOff x="323850" y="1555750"/>
            <a:chExt cx="5699356" cy="4246563"/>
          </a:xfrm>
        </p:grpSpPr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B7EB21BD-5BDE-4B27-B61D-ED7A0C6D87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1555750"/>
              <a:ext cx="5699356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noProof="1">
                  <a:solidFill>
                    <a:srgbClr val="000000"/>
                  </a:solidFill>
                  <a:cs typeface="Arial" charset="0"/>
                </a:rPr>
                <a:t>Bezeichnung 1</a:t>
              </a:r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053AAE47-5E07-4CBB-A25C-26637F4269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1916113"/>
              <a:ext cx="5699356" cy="3886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Vorwissen der Schüler*innen (Vorkenntnisse, Vorerfahrungen)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soziale Bedingungen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kulturelle Lernvoraussetzungen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Einstellung zur schulischen Arbeit / Motivation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entwicklungspsychologische, kognitive, psychomotorische Lernvoraussetzungen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Beziehungsgefüge und Verkehrsformen in der Klasse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Vertrautheit mit unterschiedlichen Sozialformen 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Vertrautheit mit unterschiedlichen Erarbeitungsformen, Methoden, Medien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779710E-E1F5-4F06-B21E-A0DF2B82B72B}"/>
              </a:ext>
            </a:extLst>
          </p:cNvPr>
          <p:cNvGrpSpPr/>
          <p:nvPr/>
        </p:nvGrpSpPr>
        <p:grpSpPr>
          <a:xfrm>
            <a:off x="4725680" y="1283421"/>
            <a:ext cx="4293354" cy="5490945"/>
            <a:chOff x="4725680" y="1138454"/>
            <a:chExt cx="4293354" cy="5490945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668381D6-0A3E-4E5E-B2CA-7C4AE5A7B3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25680" y="1986299"/>
              <a:ext cx="4286963" cy="46431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materielle Ausstattung der Klasse / Schule mit Lehr- und Lernmitteln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räumliche Bedingungen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allgemeine Ausstattung des Klassenraumes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Ausstattung mit Medien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Gliederung des Schulalltags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personale Schulstruktur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dirty="0">
                  <a:solidFill>
                    <a:srgbClr val="080808"/>
                  </a:solidFill>
                </a:rPr>
                <a:t>Schulkonzept, Schulprofil</a:t>
              </a:r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041F7B64-0C2F-4073-91CB-04E0D3E023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25680" y="1138454"/>
              <a:ext cx="4293354" cy="847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noProof="1">
                  <a:solidFill>
                    <a:srgbClr val="000000"/>
                  </a:solidFill>
                  <a:cs typeface="Arial" charset="0"/>
                </a:rPr>
                <a:t>Personelle und institutionelle Rahmenbedingungen für Unterricht</a:t>
              </a:r>
            </a:p>
          </p:txBody>
        </p:sp>
      </p:grpSp>
      <p:sp>
        <p:nvSpPr>
          <p:cNvPr id="50" name="Rectangle 19">
            <a:extLst>
              <a:ext uri="{FF2B5EF4-FFF2-40B4-BE49-F238E27FC236}">
                <a16:creationId xmlns:a16="http://schemas.microsoft.com/office/drawing/2014/main" id="{37269C3A-0D33-498D-9C6C-4EC19BFE2E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476" y="1279507"/>
            <a:ext cx="4293354" cy="84784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>
              <a:defRPr/>
            </a:pPr>
            <a:r>
              <a:rPr lang="de-DE" b="1" noProof="1">
                <a:solidFill>
                  <a:srgbClr val="000000"/>
                </a:solidFill>
                <a:cs typeface="Arial" charset="0"/>
              </a:rPr>
              <a:t>Anthropogene und soziokulturelle Lernvoraussetzungen der Schüler*innen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7912" y="6084473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3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Sachanalyse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9FB652-FC2B-4B3A-B52D-BAEAFAD56729}"/>
              </a:ext>
            </a:extLst>
          </p:cNvPr>
          <p:cNvSpPr txBox="1"/>
          <p:nvPr/>
        </p:nvSpPr>
        <p:spPr>
          <a:xfrm>
            <a:off x="687419" y="1388340"/>
            <a:ext cx="79907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Sachanalyse: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fachwissenschaftliche Auseinandersetzung mit Lehrgegenstand durch die Lehrkraft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Abhandlung entsprechend den wissenschaftlich gesicherten Erkenntnissen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relevanten Aspekten und Perspektiven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Bedeutung des Unterrichtsgegenstandes im übergreifenden Sachzusammenhang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für das Verstehen notwendigen Begriffen, Verfahren, Sinnbezügen und Anwendungsbereichen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lnSpc>
                <a:spcPct val="150000"/>
              </a:lnSpc>
            </a:pPr>
            <a:endParaRPr lang="de-DE" sz="2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3DE4A33-23D8-4284-BA9F-3CAA1308E223}"/>
              </a:ext>
            </a:extLst>
          </p:cNvPr>
          <p:cNvGrpSpPr/>
          <p:nvPr/>
        </p:nvGrpSpPr>
        <p:grpSpPr>
          <a:xfrm>
            <a:off x="9207655" y="1201799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D4421CD-5CDB-4B5A-BFBD-0DADFC932A4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580A640-E675-4272-BDDC-08566B8DCA0A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FF10D6E-5D25-41C4-A1A2-530B89890A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62E102B-A345-4503-A555-7EB0EAEFCD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4DFB482-C661-48FC-9858-A4C18EEC4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1F54531-E3F7-42CF-ABD6-3D068224AA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A56F827-2D92-4A9B-BFF3-33BD31F20B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FE61396E-F7E2-4EFF-B28B-D2DE190D95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7974D337-731B-4D12-9125-CFBB7348F2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7FBB0DC1-97F7-4C4C-AD04-80B83108978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73469A63-B4EE-4D85-919F-A22AD40DA1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C4191CBD-004D-44EC-888C-2D18352C743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7912" y="6084473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41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didaktische 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31D284-B5F0-4F75-91C6-23759CD7C29C}"/>
              </a:ext>
            </a:extLst>
          </p:cNvPr>
          <p:cNvSpPr txBox="1"/>
          <p:nvPr/>
        </p:nvSpPr>
        <p:spPr>
          <a:xfrm>
            <a:off x="642815" y="1254523"/>
            <a:ext cx="803748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Didaktische Analyse: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Darstellung des Lerninhalts der Stunde in Bezug auf den Lehrplan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Begründungen des Lerngegenstandes: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Lebenswelt- und Gegenwartsbedeutung / Zukunftsbedeutung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Exemplarität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Struktur und Zugänglichkeit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Wert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Transfermöglichkeiten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zu erwartende Schwierigkeiten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Lernerfolgskriterien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Prägung fundamentaler Einstellungen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729C9AE-6614-4F5E-B338-42F8E8D836A9}"/>
              </a:ext>
            </a:extLst>
          </p:cNvPr>
          <p:cNvGrpSpPr/>
          <p:nvPr/>
        </p:nvGrpSpPr>
        <p:grpSpPr>
          <a:xfrm>
            <a:off x="9229957" y="1201796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FC8DC2A-B120-4EA2-A728-CD47983CB9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01055B6-8473-4B28-B710-01AB8BD27FC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E6EB8D4-9FF2-4F00-99F7-CF7E15BEDA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E2D80C4-EB9F-4527-8EB1-978B5F9DE98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38D6196-7843-4679-9244-9244E65D42A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F0657A-82CE-4D2C-BB77-DEA3897341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21969C9-FA6B-4DCE-A0C4-413ACF0C2D0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F7BDB99A-46FD-41BD-B2DE-6D8DD14A3D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0285BA1D-10FD-4828-AE1E-1CE0A72A4A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6BA380C9-FC71-458E-8CA5-1178D74E5B4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E0310EED-3B8B-481E-B7CA-E41E442B83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5BBAC74D-491E-47AA-B34D-A77655A542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4057920-3DAC-412C-BF03-C0F08E4362C4}"/>
              </a:ext>
            </a:extLst>
          </p:cNvPr>
          <p:cNvGrpSpPr/>
          <p:nvPr/>
        </p:nvGrpSpPr>
        <p:grpSpPr>
          <a:xfrm>
            <a:off x="5942449" y="3480926"/>
            <a:ext cx="4041917" cy="3282234"/>
            <a:chOff x="6461205" y="1633392"/>
            <a:chExt cx="4041917" cy="3282234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83DC842F-2B27-4388-90EE-33C5F038E8B4}"/>
                </a:ext>
              </a:extLst>
            </p:cNvPr>
            <p:cNvSpPr/>
            <p:nvPr/>
          </p:nvSpPr>
          <p:spPr bwMode="gray">
            <a:xfrm>
              <a:off x="6735519" y="1974919"/>
              <a:ext cx="3292790" cy="2887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lvl="1">
                <a:lnSpc>
                  <a:spcPct val="300000"/>
                </a:lnSpc>
              </a:pPr>
              <a:r>
                <a:rPr lang="de-DE" sz="2000" b="1" dirty="0">
                  <a:solidFill>
                    <a:srgbClr val="C00000"/>
                  </a:solidFill>
                  <a:ea typeface="Calibri"/>
                  <a:cs typeface="Times New Roman"/>
                </a:rPr>
                <a:t>Ziel der Begründung</a:t>
              </a:r>
            </a:p>
            <a:p>
              <a:pPr lvl="1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Formulierung von Kompetenzangaben: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Sachkompetenz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Methodenkompetenz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Selbstkompetenz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Sozialkompetenz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34" name="Picture 3" descr="Tessafilm_7">
              <a:extLst>
                <a:ext uri="{FF2B5EF4-FFF2-40B4-BE49-F238E27FC236}">
                  <a16:creationId xmlns:a16="http://schemas.microsoft.com/office/drawing/2014/main" id="{049B6247-FEE4-449E-B2CD-C043DA66C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1176319">
              <a:off x="9389044" y="4432238"/>
              <a:ext cx="1114078" cy="483388"/>
            </a:xfrm>
            <a:prstGeom prst="rect">
              <a:avLst/>
            </a:prstGeom>
            <a:noFill/>
          </p:spPr>
        </p:pic>
        <p:pic>
          <p:nvPicPr>
            <p:cNvPr id="35" name="Picture 3" descr="Tessafilm_7">
              <a:extLst>
                <a:ext uri="{FF2B5EF4-FFF2-40B4-BE49-F238E27FC236}">
                  <a16:creationId xmlns:a16="http://schemas.microsoft.com/office/drawing/2014/main" id="{267FD8FB-584B-4582-B2E2-3C1C7BA52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20387253">
              <a:off x="6461205" y="1633392"/>
              <a:ext cx="1114078" cy="483388"/>
            </a:xfrm>
            <a:prstGeom prst="rect">
              <a:avLst/>
            </a:prstGeom>
            <a:noFill/>
          </p:spPr>
        </p:pic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51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Die didaktische Analyse</a:t>
              </a:r>
              <a:endParaRPr lang="de-DE" altLang="de-DE" sz="2300" b="1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901A09F-22E0-4B65-988C-9E6D95F4464C}"/>
              </a:ext>
            </a:extLst>
          </p:cNvPr>
          <p:cNvGrpSpPr/>
          <p:nvPr/>
        </p:nvGrpSpPr>
        <p:grpSpPr>
          <a:xfrm>
            <a:off x="9229957" y="1201796"/>
            <a:ext cx="2780162" cy="2783152"/>
            <a:chOff x="2268747" y="1364156"/>
            <a:chExt cx="4623759" cy="4628731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74A0AAA-9DE5-439F-9A20-4EBE7172E7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7D5D2AF-522E-4502-B202-51932A9ADAA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113D82D-8757-4E70-B6B6-5ADB495A6CA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908A484-135C-49F7-A58E-1BF99D45F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70467E8-E160-45E8-AACE-04C62E698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BA242D8-970F-4591-8E0D-4AB6842DB91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842E9D5-3A93-4E3B-875D-A8E128FCF9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084DF7-1367-4574-B7B8-D958DE91BE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WordArt 17">
              <a:extLst>
                <a:ext uri="{FF2B5EF4-FFF2-40B4-BE49-F238E27FC236}">
                  <a16:creationId xmlns:a16="http://schemas.microsoft.com/office/drawing/2014/main" id="{9137BDA1-D375-4BE3-88E0-EB7EDFC00D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WordArt 18">
              <a:extLst>
                <a:ext uri="{FF2B5EF4-FFF2-40B4-BE49-F238E27FC236}">
                  <a16:creationId xmlns:a16="http://schemas.microsoft.com/office/drawing/2014/main" id="{5DB413EE-AFDF-41D5-A2D2-C5B30F97E0A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9">
              <a:extLst>
                <a:ext uri="{FF2B5EF4-FFF2-40B4-BE49-F238E27FC236}">
                  <a16:creationId xmlns:a16="http://schemas.microsoft.com/office/drawing/2014/main" id="{B4F842DD-0554-43D5-8B80-125BE0A0FD0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20">
              <a:extLst>
                <a:ext uri="{FF2B5EF4-FFF2-40B4-BE49-F238E27FC236}">
                  <a16:creationId xmlns:a16="http://schemas.microsoft.com/office/drawing/2014/main" id="{577A6EC2-65BD-4CC8-9481-35F0B5AC9C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947B8C8-720F-4FDB-A60D-0BD08AEF7BFA}"/>
              </a:ext>
            </a:extLst>
          </p:cNvPr>
          <p:cNvGrpSpPr/>
          <p:nvPr/>
        </p:nvGrpSpPr>
        <p:grpSpPr>
          <a:xfrm>
            <a:off x="813474" y="1408829"/>
            <a:ext cx="9491929" cy="4717175"/>
            <a:chOff x="890182" y="2569183"/>
            <a:chExt cx="9491929" cy="4717175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343053A-9F86-4279-82F3-4F5979194802}"/>
                </a:ext>
              </a:extLst>
            </p:cNvPr>
            <p:cNvSpPr txBox="1"/>
            <p:nvPr/>
          </p:nvSpPr>
          <p:spPr>
            <a:xfrm>
              <a:off x="8573090" y="6901637"/>
              <a:ext cx="180902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Franz E. Weinert</a:t>
              </a:r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6470C2FA-3351-47F9-8FD4-36966AB85650}"/>
                </a:ext>
              </a:extLst>
            </p:cNvPr>
            <p:cNvGrpSpPr/>
            <p:nvPr/>
          </p:nvGrpSpPr>
          <p:grpSpPr>
            <a:xfrm>
              <a:off x="890182" y="2569183"/>
              <a:ext cx="1222002" cy="1113206"/>
              <a:chOff x="4114326" y="216965"/>
              <a:chExt cx="1759638" cy="1602976"/>
            </a:xfrm>
            <a:solidFill>
              <a:schemeClr val="bg1">
                <a:lumMod val="75000"/>
              </a:schemeClr>
            </a:solidFill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39035168-9A11-4248-AD13-6867FA61D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326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6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19EDE9D0-F28D-4166-A174-37F2B8B3E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112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6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9FA24964-2EB9-4015-8999-DC12904857D9}"/>
                </a:ext>
              </a:extLst>
            </p:cNvPr>
            <p:cNvSpPr/>
            <p:nvPr/>
          </p:nvSpPr>
          <p:spPr>
            <a:xfrm>
              <a:off x="1383711" y="3209665"/>
              <a:ext cx="7684598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800" dirty="0"/>
                <a:t>Unter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Kompetenzen</a:t>
              </a:r>
              <a:r>
                <a:rPr lang="de-DE" sz="2800" dirty="0"/>
                <a:t> versteht man die </a:t>
              </a:r>
            </a:p>
            <a:p>
              <a:pPr algn="ctr"/>
              <a:r>
                <a:rPr lang="de-DE" sz="2800" dirty="0"/>
                <a:t>bei Individuen verfügbaren oder durch sie erlernbaren kognitiven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Fähigkeiten</a:t>
              </a:r>
              <a:r>
                <a:rPr lang="de-DE" sz="2800" dirty="0"/>
                <a:t> und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Fertigkeiten</a:t>
              </a:r>
              <a:r>
                <a:rPr lang="de-DE" sz="2800" dirty="0"/>
                <a:t>, um bestimmte Probleme zu lösen, sowie die damit verbundenen motivationalen, volitionalen und sozialen </a:t>
              </a:r>
              <a:r>
                <a:rPr lang="de-DE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Bereitschaften</a:t>
              </a:r>
              <a:r>
                <a:rPr lang="de-DE" sz="2800" dirty="0"/>
                <a:t> und Fähigkeiten, um die Problemlösungen in variablen Situationen erfolgreich und verantwortungsvoll nutzen zu können.</a:t>
              </a:r>
            </a:p>
          </p:txBody>
        </p:sp>
      </p:grpSp>
      <p:sp>
        <p:nvSpPr>
          <p:cNvPr id="31" name="Freeform 11">
            <a:extLst>
              <a:ext uri="{FF2B5EF4-FFF2-40B4-BE49-F238E27FC236}">
                <a16:creationId xmlns:a16="http://schemas.microsoft.com/office/drawing/2014/main" id="{96F6B2BA-3712-4BCD-B507-ED3AF67F9831}"/>
              </a:ext>
            </a:extLst>
          </p:cNvPr>
          <p:cNvSpPr>
            <a:spLocks/>
          </p:cNvSpPr>
          <p:nvPr/>
        </p:nvSpPr>
        <p:spPr bwMode="auto">
          <a:xfrm rot="10800000">
            <a:off x="10483337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66A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3CDF438D-65D3-4D7C-AB8D-A13F520AA4FC}"/>
              </a:ext>
            </a:extLst>
          </p:cNvPr>
          <p:cNvSpPr>
            <a:spLocks/>
          </p:cNvSpPr>
          <p:nvPr/>
        </p:nvSpPr>
        <p:spPr bwMode="auto">
          <a:xfrm rot="10800000">
            <a:off x="11076259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66A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6193130"/>
            <a:ext cx="286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Weinert, 2001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55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methodische 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205ECC-A6C1-4EBB-A4FF-9AC1EB16FC42}"/>
              </a:ext>
            </a:extLst>
          </p:cNvPr>
          <p:cNvSpPr txBox="1"/>
          <p:nvPr/>
        </p:nvSpPr>
        <p:spPr>
          <a:xfrm>
            <a:off x="687419" y="1388340"/>
            <a:ext cx="80374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Methodische Analyse: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Methodische Aufbereitung des Themas hinsichtlich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Strukturierung des Ablaufs / Artikulation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Festlegung der Sozialform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Festlegung der Kommunikationsformen des Unterrichts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Wahl der Handlungsmuster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Methodeneinsatz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Organisation von Differenzierung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Regeln und Ritualen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Auswahl der Medien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Sicherung der Ergebnisse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FCDB105-280D-4F29-BCBA-BFEC2E774F18}"/>
              </a:ext>
            </a:extLst>
          </p:cNvPr>
          <p:cNvGrpSpPr/>
          <p:nvPr/>
        </p:nvGrpSpPr>
        <p:grpSpPr>
          <a:xfrm>
            <a:off x="9218806" y="1235251"/>
            <a:ext cx="2780162" cy="2783152"/>
            <a:chOff x="2268747" y="1364156"/>
            <a:chExt cx="4623759" cy="4628731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9F1CC98-BA7F-4EAC-B816-4117E70D45E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28DCCDD-F2C3-4FB4-88F5-2127CC886C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228AC04-6FBA-47DB-9FB5-E23C6D6A70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7FA2A60E-C34B-4239-9429-CAEE08BBB8E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9404F5B-2EB2-4556-A990-1CDF866C4EF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6AC2625-31CD-4499-B432-A8CE54C7F2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E6193E5-2E39-4A0F-A321-5E5A63DA3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E18CFB25-028D-4263-8E36-98CF3BF57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chemeClr val="accent4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WordArt 17">
              <a:extLst>
                <a:ext uri="{FF2B5EF4-FFF2-40B4-BE49-F238E27FC236}">
                  <a16:creationId xmlns:a16="http://schemas.microsoft.com/office/drawing/2014/main" id="{59FDB65C-054D-49F2-B762-C33185DE01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8">
              <a:extLst>
                <a:ext uri="{FF2B5EF4-FFF2-40B4-BE49-F238E27FC236}">
                  <a16:creationId xmlns:a16="http://schemas.microsoft.com/office/drawing/2014/main" id="{FE95DAE2-5FC9-4131-AD18-25A4231892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19">
              <a:extLst>
                <a:ext uri="{FF2B5EF4-FFF2-40B4-BE49-F238E27FC236}">
                  <a16:creationId xmlns:a16="http://schemas.microsoft.com/office/drawing/2014/main" id="{826DCD66-D3FF-4903-8730-3C7A1AF9D6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1" name="WordArt 20">
              <a:extLst>
                <a:ext uri="{FF2B5EF4-FFF2-40B4-BE49-F238E27FC236}">
                  <a16:creationId xmlns:a16="http://schemas.microsoft.com/office/drawing/2014/main" id="{5A5078B3-7FA2-433B-9C1F-B5FCD6F9196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Schritte der Prozessplanung des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Die methodische Analyse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6F88DCD-F0E0-4D66-A5EB-0F37D83AF913}"/>
              </a:ext>
            </a:extLst>
          </p:cNvPr>
          <p:cNvGrpSpPr/>
          <p:nvPr/>
        </p:nvGrpSpPr>
        <p:grpSpPr>
          <a:xfrm>
            <a:off x="9218806" y="1235251"/>
            <a:ext cx="2780162" cy="2783152"/>
            <a:chOff x="2268747" y="1364156"/>
            <a:chExt cx="4623759" cy="4628731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F8A5CD-86C9-4B90-B88A-899A6F2137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3727450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E226EE2-A196-4B07-8749-C2067BD17A7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8747" y="1364156"/>
              <a:ext cx="2261978" cy="2258519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0 h 285"/>
                <a:gd name="T6" fmla="*/ 0 w 285"/>
                <a:gd name="T7" fmla="*/ 2147483647 h 285"/>
                <a:gd name="T8" fmla="*/ 2147483647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07ACF23-D4E0-4648-8C28-8DB7CCA3DC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368844"/>
              <a:ext cx="2253831" cy="2253831"/>
            </a:xfrm>
            <a:custGeom>
              <a:avLst/>
              <a:gdLst>
                <a:gd name="T0" fmla="*/ 2147483647 w 285"/>
                <a:gd name="T1" fmla="*/ 2147483647 h 285"/>
                <a:gd name="T2" fmla="*/ 2147483647 w 285"/>
                <a:gd name="T3" fmla="*/ 2147483647 h 285"/>
                <a:gd name="T4" fmla="*/ 2147483647 w 285"/>
                <a:gd name="T5" fmla="*/ 2147483647 h 285"/>
                <a:gd name="T6" fmla="*/ 0 w 285"/>
                <a:gd name="T7" fmla="*/ 0 h 285"/>
                <a:gd name="T8" fmla="*/ 0 w 285"/>
                <a:gd name="T9" fmla="*/ 2147483647 h 285"/>
                <a:gd name="T10" fmla="*/ 2147483647 w 285"/>
                <a:gd name="T11" fmla="*/ 2147483647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6B81C16-2DA3-49B5-8020-949430A60EC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2253831" cy="2260734"/>
            </a:xfrm>
            <a:custGeom>
              <a:avLst/>
              <a:gdLst>
                <a:gd name="T0" fmla="*/ 2147483647 w 285"/>
                <a:gd name="T1" fmla="*/ 2147483647 h 286"/>
                <a:gd name="T2" fmla="*/ 0 w 285"/>
                <a:gd name="T3" fmla="*/ 2147483647 h 286"/>
                <a:gd name="T4" fmla="*/ 0 w 285"/>
                <a:gd name="T5" fmla="*/ 2147483647 h 286"/>
                <a:gd name="T6" fmla="*/ 2147483647 w 285"/>
                <a:gd name="T7" fmla="*/ 0 h 286"/>
                <a:gd name="T8" fmla="*/ 2147483647 w 285"/>
                <a:gd name="T9" fmla="*/ 0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C1D3D7C-3BF3-4162-ADB1-D5DD1EF8F0B7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3727450"/>
              <a:ext cx="1296987" cy="1300163"/>
            </a:xfrm>
            <a:custGeom>
              <a:avLst/>
              <a:gdLst>
                <a:gd name="T0" fmla="*/ 0 w 178"/>
                <a:gd name="T1" fmla="*/ 0 h 179"/>
                <a:gd name="T2" fmla="*/ 2147483647 w 178"/>
                <a:gd name="T3" fmla="*/ 2147483647 h 179"/>
                <a:gd name="T4" fmla="*/ 2147483647 w 178"/>
                <a:gd name="T5" fmla="*/ 2147483647 h 179"/>
                <a:gd name="T6" fmla="*/ 2147483647 w 178"/>
                <a:gd name="T7" fmla="*/ 0 h 179"/>
                <a:gd name="T8" fmla="*/ 0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0"/>
                  </a:moveTo>
                  <a:cubicBezTo>
                    <a:pt x="2" y="62"/>
                    <a:pt x="35" y="121"/>
                    <a:pt x="93" y="154"/>
                  </a:cubicBezTo>
                  <a:cubicBezTo>
                    <a:pt x="120" y="170"/>
                    <a:pt x="149" y="178"/>
                    <a:pt x="178" y="179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0F77479-FDF6-48CC-A0D0-57E4B3E33D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2320925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B2AA7A8-7685-4998-92A1-C6D1D3B562C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3738" y="2320925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E8BDED39-5BA1-4A07-8729-CF18E9046D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3727450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chemeClr val="accent4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WordArt 17">
              <a:extLst>
                <a:ext uri="{FF2B5EF4-FFF2-40B4-BE49-F238E27FC236}">
                  <a16:creationId xmlns:a16="http://schemas.microsoft.com/office/drawing/2014/main" id="{2E20E889-0D96-4651-8089-2578D096354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2700000">
              <a:off x="4695886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48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Sachanalyse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  <a:p>
              <a:pPr algn="ctr"/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WordArt 18">
              <a:extLst>
                <a:ext uri="{FF2B5EF4-FFF2-40B4-BE49-F238E27FC236}">
                  <a16:creationId xmlns:a16="http://schemas.microsoft.com/office/drawing/2014/main" id="{27B634F0-01CC-4412-A896-14EE77B80B3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8900000">
              <a:off x="2688307" y="2388655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Up">
                <a:avLst>
                  <a:gd name="adj" fmla="val 12753697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Bedingungs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-</a:t>
              </a:r>
            </a:p>
            <a:p>
              <a:pPr algn="ctr"/>
              <a:r>
                <a:rPr lang="en-US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9" name="WordArt 19">
              <a:extLst>
                <a:ext uri="{FF2B5EF4-FFF2-40B4-BE49-F238E27FC236}">
                  <a16:creationId xmlns:a16="http://schemas.microsoft.com/office/drawing/2014/main" id="{DCC8C65C-C618-4D55-95F1-B44CA5D5DFA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8100000" flipH="1" flipV="1">
              <a:off x="4695886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0898"/>
                </a:avLst>
              </a:prstTxWarp>
            </a:bodyPr>
            <a:lstStyle/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Methodische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Analyse</a:t>
              </a:r>
              <a:endParaRPr lang="en-US" sz="12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WordArt 20">
              <a:extLst>
                <a:ext uri="{FF2B5EF4-FFF2-40B4-BE49-F238E27FC236}">
                  <a16:creationId xmlns:a16="http://schemas.microsoft.com/office/drawing/2014/main" id="{6E3BED5F-3E02-4F62-8D66-EAFACDFE78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gray">
            <a:xfrm rot="13500000" flipH="1" flipV="1">
              <a:off x="2688307" y="4388100"/>
              <a:ext cx="1800000" cy="72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 anchor="ctr">
              <a:prstTxWarp prst="textArchDown">
                <a:avLst>
                  <a:gd name="adj" fmla="val 1651989"/>
                </a:avLst>
              </a:prstTxWarp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Didaktische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rgbClr val="000000"/>
                  </a:solidFill>
                  <a:cs typeface="Arial" charset="0"/>
                </a:rPr>
                <a:t>Analyse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0F8B642D-60B0-4421-8D79-158791EA1C29}"/>
              </a:ext>
            </a:extLst>
          </p:cNvPr>
          <p:cNvSpPr txBox="1"/>
          <p:nvPr/>
        </p:nvSpPr>
        <p:spPr>
          <a:xfrm>
            <a:off x="687419" y="1388340"/>
            <a:ext cx="8037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C00000"/>
                </a:solidFill>
              </a:rPr>
              <a:t>Methodische Analyse: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Entscheidungen, Begründungen, Planungsalternativen </a:t>
            </a:r>
            <a:r>
              <a:rPr lang="de-DE" sz="2000" dirty="0"/>
              <a:t>stehen in Bezug zur Lerngruppe, zur Sachstruktur, zu den didaktischen Überlegungen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Berücksichtigung von </a:t>
            </a:r>
            <a:r>
              <a:rPr lang="de-DE" sz="2000" b="1" dirty="0"/>
              <a:t>Gelenkstücken, Schaltstellen, Überlappungen, Neuanfängen, Schleifen, Rückkoppelungen </a:t>
            </a:r>
            <a:r>
              <a:rPr lang="de-DE" sz="2000" dirty="0"/>
              <a:t>im geplanten Unterrichtsverlauf, damit die Schüler*innen individuelles methodisches Handeln einbringen können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410BFA-44A0-482D-8571-016297620570}"/>
              </a:ext>
            </a:extLst>
          </p:cNvPr>
          <p:cNvSpPr txBox="1"/>
          <p:nvPr/>
        </p:nvSpPr>
        <p:spPr>
          <a:xfrm>
            <a:off x="687417" y="1134208"/>
            <a:ext cx="90443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Zusammenführung</a:t>
            </a:r>
            <a:r>
              <a:rPr lang="de-DE" dirty="0"/>
              <a:t> der Ziel-, Inhalts-, Sozial- und Handlungs- sowie Interaktionsstruktur einer Unterrichtsstunde im Zusammenspiel mit der zeitlichen Dimension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methodische Linienführung</a:t>
            </a:r>
            <a:r>
              <a:rPr lang="de-DE" dirty="0"/>
              <a:t> einer Stunde, damit verschiedene didaktische Aspekte Berücksichtigung finden </a:t>
            </a:r>
            <a:r>
              <a:rPr lang="de-DE" sz="1400" dirty="0"/>
              <a:t>(vgl. H. Meyer)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CE082C7-4A6F-47BE-846A-40E1F45D2B7F}"/>
              </a:ext>
            </a:extLst>
          </p:cNvPr>
          <p:cNvGrpSpPr/>
          <p:nvPr/>
        </p:nvGrpSpPr>
        <p:grpSpPr>
          <a:xfrm>
            <a:off x="2577932" y="3051142"/>
            <a:ext cx="3928134" cy="2453429"/>
            <a:chOff x="4367122" y="1536586"/>
            <a:chExt cx="3928134" cy="2453429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68A5621-68A1-43F1-8088-F87641E7FF88}"/>
                </a:ext>
              </a:extLst>
            </p:cNvPr>
            <p:cNvSpPr/>
            <p:nvPr/>
          </p:nvSpPr>
          <p:spPr bwMode="gray">
            <a:xfrm>
              <a:off x="4367122" y="1799113"/>
              <a:ext cx="3928134" cy="219090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700" b="1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Sozialkommunikative Linien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Lenkungslinie 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Vertrautheitslinie 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Provokation / Versöhnung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Gefühlslinie</a:t>
              </a:r>
            </a:p>
          </p:txBody>
        </p:sp>
        <p:pic>
          <p:nvPicPr>
            <p:cNvPr id="21" name="Picture 6" descr="Tessafilm_5">
              <a:extLst>
                <a:ext uri="{FF2B5EF4-FFF2-40B4-BE49-F238E27FC236}">
                  <a16:creationId xmlns:a16="http://schemas.microsoft.com/office/drawing/2014/main" id="{DC3C5198-094F-4F27-8DF6-16FF2EE88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5725" t="1588" b="90588"/>
            <a:stretch>
              <a:fillRect/>
            </a:stretch>
          </p:blipFill>
          <p:spPr bwMode="auto">
            <a:xfrm rot="21164889">
              <a:off x="6043408" y="1536586"/>
              <a:ext cx="824757" cy="438905"/>
            </a:xfrm>
            <a:prstGeom prst="rect">
              <a:avLst/>
            </a:prstGeom>
            <a:noFill/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9D835F9-1350-49E4-98E0-0BA7CEF54286}"/>
              </a:ext>
            </a:extLst>
          </p:cNvPr>
          <p:cNvGrpSpPr/>
          <p:nvPr/>
        </p:nvGrpSpPr>
        <p:grpSpPr>
          <a:xfrm>
            <a:off x="303962" y="3031596"/>
            <a:ext cx="2155646" cy="2468335"/>
            <a:chOff x="1461672" y="1584919"/>
            <a:chExt cx="2155646" cy="2468335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32E38AB-4FEE-415D-98FB-ECBE469B3D44}"/>
                </a:ext>
              </a:extLst>
            </p:cNvPr>
            <p:cNvSpPr/>
            <p:nvPr/>
          </p:nvSpPr>
          <p:spPr bwMode="gray">
            <a:xfrm>
              <a:off x="1461672" y="1872932"/>
              <a:ext cx="2155646" cy="218032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700" b="1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Inhaltslinien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konkret-abstrakt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Komplexitätslinie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Klarheitslinie 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24" name="Picture 3" descr="Tessafilm_7">
              <a:extLst>
                <a:ext uri="{FF2B5EF4-FFF2-40B4-BE49-F238E27FC236}">
                  <a16:creationId xmlns:a16="http://schemas.microsoft.com/office/drawing/2014/main" id="{1F1D17EE-5336-4E2B-AAB3-50450A062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70392" b="89275"/>
            <a:stretch>
              <a:fillRect/>
            </a:stretch>
          </p:blipFill>
          <p:spPr bwMode="auto">
            <a:xfrm rot="21294503">
              <a:off x="1898471" y="1584919"/>
              <a:ext cx="1114078" cy="483388"/>
            </a:xfrm>
            <a:prstGeom prst="rect">
              <a:avLst/>
            </a:prstGeom>
            <a:noFill/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B04B3D1-5C92-459F-B88F-54C061E46D2F}"/>
              </a:ext>
            </a:extLst>
          </p:cNvPr>
          <p:cNvGrpSpPr/>
          <p:nvPr/>
        </p:nvGrpSpPr>
        <p:grpSpPr>
          <a:xfrm>
            <a:off x="6597108" y="3017278"/>
            <a:ext cx="3314644" cy="2479721"/>
            <a:chOff x="7368228" y="1542550"/>
            <a:chExt cx="3035172" cy="247972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3651615-018D-493C-919D-7EFEF7E0982A}"/>
                </a:ext>
              </a:extLst>
            </p:cNvPr>
            <p:cNvSpPr/>
            <p:nvPr/>
          </p:nvSpPr>
          <p:spPr bwMode="gray">
            <a:xfrm rot="21567314">
              <a:off x="7368228" y="1805295"/>
              <a:ext cx="3035172" cy="221697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700" b="1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Prozesslinien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deduktiv – induktiv – abduktiv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linear – zyklisch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zerlegen – konstruieren</a:t>
              </a:r>
            </a:p>
            <a:p>
              <a:pPr marL="285750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Handlungslinie</a:t>
              </a:r>
            </a:p>
          </p:txBody>
        </p:sp>
        <p:pic>
          <p:nvPicPr>
            <p:cNvPr id="27" name="Picture 6" descr="Tessafilm_5">
              <a:extLst>
                <a:ext uri="{FF2B5EF4-FFF2-40B4-BE49-F238E27FC236}">
                  <a16:creationId xmlns:a16="http://schemas.microsoft.com/office/drawing/2014/main" id="{69114054-95D1-4179-A326-08AE56ED6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5725" t="1588" b="90588"/>
            <a:stretch>
              <a:fillRect/>
            </a:stretch>
          </p:blipFill>
          <p:spPr bwMode="auto">
            <a:xfrm rot="20968276">
              <a:off x="9050834" y="1542550"/>
              <a:ext cx="887940" cy="386144"/>
            </a:xfrm>
            <a:prstGeom prst="rect">
              <a:avLst/>
            </a:prstGeom>
            <a:noFill/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E5D130D-91F8-4897-9E64-5A5011EC1959}"/>
              </a:ext>
            </a:extLst>
          </p:cNvPr>
          <p:cNvGrpSpPr/>
          <p:nvPr/>
        </p:nvGrpSpPr>
        <p:grpSpPr>
          <a:xfrm>
            <a:off x="10025056" y="4614973"/>
            <a:ext cx="1696325" cy="2187999"/>
            <a:chOff x="5195423" y="1340769"/>
            <a:chExt cx="3295938" cy="4251254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9D5B504-185F-486A-AD73-71551A5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423" y="1340769"/>
              <a:ext cx="3295938" cy="4251254"/>
            </a:xfrm>
            <a:custGeom>
              <a:avLst/>
              <a:gdLst>
                <a:gd name="T0" fmla="*/ 2553 w 3801"/>
                <a:gd name="T1" fmla="*/ 23 h 4904"/>
                <a:gd name="T2" fmla="*/ 2949 w 3801"/>
                <a:gd name="T3" fmla="*/ 143 h 4904"/>
                <a:gd name="T4" fmla="*/ 3272 w 3801"/>
                <a:gd name="T5" fmla="*/ 331 h 4904"/>
                <a:gd name="T6" fmla="*/ 3468 w 3801"/>
                <a:gd name="T7" fmla="*/ 525 h 4904"/>
                <a:gd name="T8" fmla="*/ 3582 w 3801"/>
                <a:gd name="T9" fmla="*/ 695 h 4904"/>
                <a:gd name="T10" fmla="*/ 3663 w 3801"/>
                <a:gd name="T11" fmla="*/ 890 h 4904"/>
                <a:gd name="T12" fmla="*/ 3771 w 3801"/>
                <a:gd name="T13" fmla="*/ 1294 h 4904"/>
                <a:gd name="T14" fmla="*/ 3794 w 3801"/>
                <a:gd name="T15" fmla="*/ 1805 h 4904"/>
                <a:gd name="T16" fmla="*/ 3666 w 3801"/>
                <a:gd name="T17" fmla="*/ 2434 h 4904"/>
                <a:gd name="T18" fmla="*/ 3434 w 3801"/>
                <a:gd name="T19" fmla="*/ 2978 h 4904"/>
                <a:gd name="T20" fmla="*/ 3242 w 3801"/>
                <a:gd name="T21" fmla="*/ 3393 h 4904"/>
                <a:gd name="T22" fmla="*/ 3226 w 3801"/>
                <a:gd name="T23" fmla="*/ 3827 h 4904"/>
                <a:gd name="T24" fmla="*/ 3303 w 3801"/>
                <a:gd name="T25" fmla="*/ 4183 h 4904"/>
                <a:gd name="T26" fmla="*/ 3334 w 3801"/>
                <a:gd name="T27" fmla="*/ 4305 h 4904"/>
                <a:gd name="T28" fmla="*/ 3385 w 3801"/>
                <a:gd name="T29" fmla="*/ 4502 h 4904"/>
                <a:gd name="T30" fmla="*/ 3441 w 3801"/>
                <a:gd name="T31" fmla="*/ 4714 h 4904"/>
                <a:gd name="T32" fmla="*/ 3493 w 3801"/>
                <a:gd name="T33" fmla="*/ 4877 h 4904"/>
                <a:gd name="T34" fmla="*/ 1368 w 3801"/>
                <a:gd name="T35" fmla="*/ 4201 h 4904"/>
                <a:gd name="T36" fmla="*/ 1252 w 3801"/>
                <a:gd name="T37" fmla="*/ 4102 h 4904"/>
                <a:gd name="T38" fmla="*/ 1086 w 3801"/>
                <a:gd name="T39" fmla="*/ 4068 h 4904"/>
                <a:gd name="T40" fmla="*/ 932 w 3801"/>
                <a:gd name="T41" fmla="*/ 4059 h 4904"/>
                <a:gd name="T42" fmla="*/ 860 w 3801"/>
                <a:gd name="T43" fmla="*/ 4055 h 4904"/>
                <a:gd name="T44" fmla="*/ 736 w 3801"/>
                <a:gd name="T45" fmla="*/ 4044 h 4904"/>
                <a:gd name="T46" fmla="*/ 632 w 3801"/>
                <a:gd name="T47" fmla="*/ 4009 h 4904"/>
                <a:gd name="T48" fmla="*/ 537 w 3801"/>
                <a:gd name="T49" fmla="*/ 3912 h 4904"/>
                <a:gd name="T50" fmla="*/ 535 w 3801"/>
                <a:gd name="T51" fmla="*/ 3780 h 4904"/>
                <a:gd name="T52" fmla="*/ 573 w 3801"/>
                <a:gd name="T53" fmla="*/ 3702 h 4904"/>
                <a:gd name="T54" fmla="*/ 556 w 3801"/>
                <a:gd name="T55" fmla="*/ 3671 h 4904"/>
                <a:gd name="T56" fmla="*/ 523 w 3801"/>
                <a:gd name="T57" fmla="*/ 3580 h 4904"/>
                <a:gd name="T58" fmla="*/ 430 w 3801"/>
                <a:gd name="T59" fmla="*/ 3518 h 4904"/>
                <a:gd name="T60" fmla="*/ 360 w 3801"/>
                <a:gd name="T61" fmla="*/ 3442 h 4904"/>
                <a:gd name="T62" fmla="*/ 352 w 3801"/>
                <a:gd name="T63" fmla="*/ 3336 h 4904"/>
                <a:gd name="T64" fmla="*/ 364 w 3801"/>
                <a:gd name="T65" fmla="*/ 3314 h 4904"/>
                <a:gd name="T66" fmla="*/ 381 w 3801"/>
                <a:gd name="T67" fmla="*/ 3304 h 4904"/>
                <a:gd name="T68" fmla="*/ 388 w 3801"/>
                <a:gd name="T69" fmla="*/ 3287 h 4904"/>
                <a:gd name="T70" fmla="*/ 381 w 3801"/>
                <a:gd name="T71" fmla="*/ 3272 h 4904"/>
                <a:gd name="T72" fmla="*/ 358 w 3801"/>
                <a:gd name="T73" fmla="*/ 3259 h 4904"/>
                <a:gd name="T74" fmla="*/ 291 w 3801"/>
                <a:gd name="T75" fmla="*/ 3164 h 4904"/>
                <a:gd name="T76" fmla="*/ 323 w 3801"/>
                <a:gd name="T77" fmla="*/ 3052 h 4904"/>
                <a:gd name="T78" fmla="*/ 296 w 3801"/>
                <a:gd name="T79" fmla="*/ 2941 h 4904"/>
                <a:gd name="T80" fmla="*/ 192 w 3801"/>
                <a:gd name="T81" fmla="*/ 2887 h 4904"/>
                <a:gd name="T82" fmla="*/ 70 w 3801"/>
                <a:gd name="T83" fmla="*/ 2868 h 4904"/>
                <a:gd name="T84" fmla="*/ 9 w 3801"/>
                <a:gd name="T85" fmla="*/ 2814 h 4904"/>
                <a:gd name="T86" fmla="*/ 15 w 3801"/>
                <a:gd name="T87" fmla="*/ 2707 h 4904"/>
                <a:gd name="T88" fmla="*/ 91 w 3801"/>
                <a:gd name="T89" fmla="*/ 2602 h 4904"/>
                <a:gd name="T90" fmla="*/ 263 w 3801"/>
                <a:gd name="T91" fmla="*/ 2346 h 4904"/>
                <a:gd name="T92" fmla="*/ 393 w 3801"/>
                <a:gd name="T93" fmla="*/ 2166 h 4904"/>
                <a:gd name="T94" fmla="*/ 437 w 3801"/>
                <a:gd name="T95" fmla="*/ 2042 h 4904"/>
                <a:gd name="T96" fmla="*/ 400 w 3801"/>
                <a:gd name="T97" fmla="*/ 1937 h 4904"/>
                <a:gd name="T98" fmla="*/ 351 w 3801"/>
                <a:gd name="T99" fmla="*/ 1805 h 4904"/>
                <a:gd name="T100" fmla="*/ 387 w 3801"/>
                <a:gd name="T101" fmla="*/ 1650 h 4904"/>
                <a:gd name="T102" fmla="*/ 495 w 3801"/>
                <a:gd name="T103" fmla="*/ 1205 h 4904"/>
                <a:gd name="T104" fmla="*/ 608 w 3801"/>
                <a:gd name="T105" fmla="*/ 884 h 4904"/>
                <a:gd name="T106" fmla="*/ 799 w 3801"/>
                <a:gd name="T107" fmla="*/ 597 h 4904"/>
                <a:gd name="T108" fmla="*/ 1078 w 3801"/>
                <a:gd name="T109" fmla="*/ 371 h 4904"/>
                <a:gd name="T110" fmla="*/ 1450 w 3801"/>
                <a:gd name="T111" fmla="*/ 183 h 4904"/>
                <a:gd name="T112" fmla="*/ 2002 w 3801"/>
                <a:gd name="T113" fmla="*/ 24 h 4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01" h="4904">
                  <a:moveTo>
                    <a:pt x="2287" y="0"/>
                  </a:moveTo>
                  <a:lnTo>
                    <a:pt x="2354" y="0"/>
                  </a:lnTo>
                  <a:lnTo>
                    <a:pt x="2454" y="8"/>
                  </a:lnTo>
                  <a:lnTo>
                    <a:pt x="2553" y="23"/>
                  </a:lnTo>
                  <a:lnTo>
                    <a:pt x="2654" y="44"/>
                  </a:lnTo>
                  <a:lnTo>
                    <a:pt x="2756" y="72"/>
                  </a:lnTo>
                  <a:lnTo>
                    <a:pt x="2854" y="105"/>
                  </a:lnTo>
                  <a:lnTo>
                    <a:pt x="2949" y="143"/>
                  </a:lnTo>
                  <a:lnTo>
                    <a:pt x="3040" y="186"/>
                  </a:lnTo>
                  <a:lnTo>
                    <a:pt x="3124" y="232"/>
                  </a:lnTo>
                  <a:lnTo>
                    <a:pt x="3203" y="280"/>
                  </a:lnTo>
                  <a:lnTo>
                    <a:pt x="3272" y="331"/>
                  </a:lnTo>
                  <a:lnTo>
                    <a:pt x="3333" y="383"/>
                  </a:lnTo>
                  <a:lnTo>
                    <a:pt x="3383" y="433"/>
                  </a:lnTo>
                  <a:lnTo>
                    <a:pt x="3428" y="481"/>
                  </a:lnTo>
                  <a:lnTo>
                    <a:pt x="3468" y="525"/>
                  </a:lnTo>
                  <a:lnTo>
                    <a:pt x="3502" y="569"/>
                  </a:lnTo>
                  <a:lnTo>
                    <a:pt x="3532" y="610"/>
                  </a:lnTo>
                  <a:lnTo>
                    <a:pt x="3559" y="652"/>
                  </a:lnTo>
                  <a:lnTo>
                    <a:pt x="3582" y="695"/>
                  </a:lnTo>
                  <a:lnTo>
                    <a:pt x="3605" y="740"/>
                  </a:lnTo>
                  <a:lnTo>
                    <a:pt x="3624" y="787"/>
                  </a:lnTo>
                  <a:lnTo>
                    <a:pt x="3643" y="836"/>
                  </a:lnTo>
                  <a:lnTo>
                    <a:pt x="3663" y="890"/>
                  </a:lnTo>
                  <a:lnTo>
                    <a:pt x="3694" y="982"/>
                  </a:lnTo>
                  <a:lnTo>
                    <a:pt x="3722" y="1080"/>
                  </a:lnTo>
                  <a:lnTo>
                    <a:pt x="3749" y="1184"/>
                  </a:lnTo>
                  <a:lnTo>
                    <a:pt x="3771" y="1294"/>
                  </a:lnTo>
                  <a:lnTo>
                    <a:pt x="3788" y="1407"/>
                  </a:lnTo>
                  <a:lnTo>
                    <a:pt x="3798" y="1523"/>
                  </a:lnTo>
                  <a:lnTo>
                    <a:pt x="3801" y="1642"/>
                  </a:lnTo>
                  <a:lnTo>
                    <a:pt x="3794" y="1805"/>
                  </a:lnTo>
                  <a:lnTo>
                    <a:pt x="3776" y="1964"/>
                  </a:lnTo>
                  <a:lnTo>
                    <a:pt x="3749" y="2123"/>
                  </a:lnTo>
                  <a:lnTo>
                    <a:pt x="3712" y="2279"/>
                  </a:lnTo>
                  <a:lnTo>
                    <a:pt x="3666" y="2434"/>
                  </a:lnTo>
                  <a:lnTo>
                    <a:pt x="3618" y="2575"/>
                  </a:lnTo>
                  <a:lnTo>
                    <a:pt x="3563" y="2712"/>
                  </a:lnTo>
                  <a:lnTo>
                    <a:pt x="3501" y="2847"/>
                  </a:lnTo>
                  <a:lnTo>
                    <a:pt x="3434" y="2978"/>
                  </a:lnTo>
                  <a:lnTo>
                    <a:pt x="3359" y="3107"/>
                  </a:lnTo>
                  <a:lnTo>
                    <a:pt x="3281" y="3232"/>
                  </a:lnTo>
                  <a:lnTo>
                    <a:pt x="3258" y="3313"/>
                  </a:lnTo>
                  <a:lnTo>
                    <a:pt x="3242" y="3393"/>
                  </a:lnTo>
                  <a:lnTo>
                    <a:pt x="3228" y="3476"/>
                  </a:lnTo>
                  <a:lnTo>
                    <a:pt x="3220" y="3592"/>
                  </a:lnTo>
                  <a:lnTo>
                    <a:pt x="3218" y="3710"/>
                  </a:lnTo>
                  <a:lnTo>
                    <a:pt x="3226" y="3827"/>
                  </a:lnTo>
                  <a:lnTo>
                    <a:pt x="3242" y="3943"/>
                  </a:lnTo>
                  <a:lnTo>
                    <a:pt x="3267" y="4058"/>
                  </a:lnTo>
                  <a:lnTo>
                    <a:pt x="3300" y="4171"/>
                  </a:lnTo>
                  <a:lnTo>
                    <a:pt x="3303" y="4183"/>
                  </a:lnTo>
                  <a:lnTo>
                    <a:pt x="3309" y="4203"/>
                  </a:lnTo>
                  <a:lnTo>
                    <a:pt x="3316" y="4230"/>
                  </a:lnTo>
                  <a:lnTo>
                    <a:pt x="3325" y="4264"/>
                  </a:lnTo>
                  <a:lnTo>
                    <a:pt x="3334" y="4305"/>
                  </a:lnTo>
                  <a:lnTo>
                    <a:pt x="3346" y="4349"/>
                  </a:lnTo>
                  <a:lnTo>
                    <a:pt x="3358" y="4398"/>
                  </a:lnTo>
                  <a:lnTo>
                    <a:pt x="3371" y="4449"/>
                  </a:lnTo>
                  <a:lnTo>
                    <a:pt x="3385" y="4502"/>
                  </a:lnTo>
                  <a:lnTo>
                    <a:pt x="3398" y="4556"/>
                  </a:lnTo>
                  <a:lnTo>
                    <a:pt x="3413" y="4610"/>
                  </a:lnTo>
                  <a:lnTo>
                    <a:pt x="3428" y="4663"/>
                  </a:lnTo>
                  <a:lnTo>
                    <a:pt x="3441" y="4714"/>
                  </a:lnTo>
                  <a:lnTo>
                    <a:pt x="3456" y="4761"/>
                  </a:lnTo>
                  <a:lnTo>
                    <a:pt x="3469" y="4806"/>
                  </a:lnTo>
                  <a:lnTo>
                    <a:pt x="3481" y="4845"/>
                  </a:lnTo>
                  <a:lnTo>
                    <a:pt x="3493" y="4877"/>
                  </a:lnTo>
                  <a:lnTo>
                    <a:pt x="3504" y="4904"/>
                  </a:lnTo>
                  <a:lnTo>
                    <a:pt x="1477" y="4904"/>
                  </a:lnTo>
                  <a:lnTo>
                    <a:pt x="1383" y="4235"/>
                  </a:lnTo>
                  <a:lnTo>
                    <a:pt x="1368" y="4201"/>
                  </a:lnTo>
                  <a:lnTo>
                    <a:pt x="1347" y="4171"/>
                  </a:lnTo>
                  <a:lnTo>
                    <a:pt x="1321" y="4144"/>
                  </a:lnTo>
                  <a:lnTo>
                    <a:pt x="1291" y="4122"/>
                  </a:lnTo>
                  <a:lnTo>
                    <a:pt x="1252" y="4102"/>
                  </a:lnTo>
                  <a:lnTo>
                    <a:pt x="1212" y="4087"/>
                  </a:lnTo>
                  <a:lnTo>
                    <a:pt x="1170" y="4077"/>
                  </a:lnTo>
                  <a:lnTo>
                    <a:pt x="1127" y="4071"/>
                  </a:lnTo>
                  <a:lnTo>
                    <a:pt x="1086" y="4068"/>
                  </a:lnTo>
                  <a:lnTo>
                    <a:pt x="1044" y="4064"/>
                  </a:lnTo>
                  <a:lnTo>
                    <a:pt x="1001" y="4061"/>
                  </a:lnTo>
                  <a:lnTo>
                    <a:pt x="955" y="4059"/>
                  </a:lnTo>
                  <a:lnTo>
                    <a:pt x="932" y="4059"/>
                  </a:lnTo>
                  <a:lnTo>
                    <a:pt x="915" y="4058"/>
                  </a:lnTo>
                  <a:lnTo>
                    <a:pt x="898" y="4058"/>
                  </a:lnTo>
                  <a:lnTo>
                    <a:pt x="882" y="4056"/>
                  </a:lnTo>
                  <a:lnTo>
                    <a:pt x="860" y="4055"/>
                  </a:lnTo>
                  <a:lnTo>
                    <a:pt x="831" y="4053"/>
                  </a:lnTo>
                  <a:lnTo>
                    <a:pt x="794" y="4050"/>
                  </a:lnTo>
                  <a:lnTo>
                    <a:pt x="763" y="4047"/>
                  </a:lnTo>
                  <a:lnTo>
                    <a:pt x="736" y="4044"/>
                  </a:lnTo>
                  <a:lnTo>
                    <a:pt x="712" y="4038"/>
                  </a:lnTo>
                  <a:lnTo>
                    <a:pt x="689" y="4032"/>
                  </a:lnTo>
                  <a:lnTo>
                    <a:pt x="663" y="4024"/>
                  </a:lnTo>
                  <a:lnTo>
                    <a:pt x="632" y="4009"/>
                  </a:lnTo>
                  <a:lnTo>
                    <a:pt x="602" y="3989"/>
                  </a:lnTo>
                  <a:lnTo>
                    <a:pt x="577" y="3967"/>
                  </a:lnTo>
                  <a:lnTo>
                    <a:pt x="555" y="3942"/>
                  </a:lnTo>
                  <a:lnTo>
                    <a:pt x="537" y="3912"/>
                  </a:lnTo>
                  <a:lnTo>
                    <a:pt x="525" y="3879"/>
                  </a:lnTo>
                  <a:lnTo>
                    <a:pt x="520" y="3845"/>
                  </a:lnTo>
                  <a:lnTo>
                    <a:pt x="525" y="3811"/>
                  </a:lnTo>
                  <a:lnTo>
                    <a:pt x="535" y="3780"/>
                  </a:lnTo>
                  <a:lnTo>
                    <a:pt x="550" y="3750"/>
                  </a:lnTo>
                  <a:lnTo>
                    <a:pt x="568" y="3720"/>
                  </a:lnTo>
                  <a:lnTo>
                    <a:pt x="573" y="3710"/>
                  </a:lnTo>
                  <a:lnTo>
                    <a:pt x="573" y="3702"/>
                  </a:lnTo>
                  <a:lnTo>
                    <a:pt x="570" y="3695"/>
                  </a:lnTo>
                  <a:lnTo>
                    <a:pt x="565" y="3689"/>
                  </a:lnTo>
                  <a:lnTo>
                    <a:pt x="559" y="3681"/>
                  </a:lnTo>
                  <a:lnTo>
                    <a:pt x="556" y="3671"/>
                  </a:lnTo>
                  <a:lnTo>
                    <a:pt x="555" y="3659"/>
                  </a:lnTo>
                  <a:lnTo>
                    <a:pt x="550" y="3631"/>
                  </a:lnTo>
                  <a:lnTo>
                    <a:pt x="540" y="3604"/>
                  </a:lnTo>
                  <a:lnTo>
                    <a:pt x="523" y="3580"/>
                  </a:lnTo>
                  <a:lnTo>
                    <a:pt x="503" y="3562"/>
                  </a:lnTo>
                  <a:lnTo>
                    <a:pt x="479" y="3546"/>
                  </a:lnTo>
                  <a:lnTo>
                    <a:pt x="454" y="3533"/>
                  </a:lnTo>
                  <a:lnTo>
                    <a:pt x="430" y="3518"/>
                  </a:lnTo>
                  <a:lnTo>
                    <a:pt x="406" y="3503"/>
                  </a:lnTo>
                  <a:lnTo>
                    <a:pt x="385" y="3484"/>
                  </a:lnTo>
                  <a:lnTo>
                    <a:pt x="370" y="3464"/>
                  </a:lnTo>
                  <a:lnTo>
                    <a:pt x="360" y="3442"/>
                  </a:lnTo>
                  <a:lnTo>
                    <a:pt x="352" y="3418"/>
                  </a:lnTo>
                  <a:lnTo>
                    <a:pt x="348" y="3383"/>
                  </a:lnTo>
                  <a:lnTo>
                    <a:pt x="351" y="3345"/>
                  </a:lnTo>
                  <a:lnTo>
                    <a:pt x="352" y="3336"/>
                  </a:lnTo>
                  <a:lnTo>
                    <a:pt x="355" y="3329"/>
                  </a:lnTo>
                  <a:lnTo>
                    <a:pt x="357" y="3323"/>
                  </a:lnTo>
                  <a:lnTo>
                    <a:pt x="360" y="3319"/>
                  </a:lnTo>
                  <a:lnTo>
                    <a:pt x="364" y="3314"/>
                  </a:lnTo>
                  <a:lnTo>
                    <a:pt x="367" y="3311"/>
                  </a:lnTo>
                  <a:lnTo>
                    <a:pt x="372" y="3310"/>
                  </a:lnTo>
                  <a:lnTo>
                    <a:pt x="376" y="3307"/>
                  </a:lnTo>
                  <a:lnTo>
                    <a:pt x="381" y="3304"/>
                  </a:lnTo>
                  <a:lnTo>
                    <a:pt x="384" y="3299"/>
                  </a:lnTo>
                  <a:lnTo>
                    <a:pt x="387" y="3296"/>
                  </a:lnTo>
                  <a:lnTo>
                    <a:pt x="388" y="3292"/>
                  </a:lnTo>
                  <a:lnTo>
                    <a:pt x="388" y="3287"/>
                  </a:lnTo>
                  <a:lnTo>
                    <a:pt x="387" y="3283"/>
                  </a:lnTo>
                  <a:lnTo>
                    <a:pt x="385" y="3278"/>
                  </a:lnTo>
                  <a:lnTo>
                    <a:pt x="384" y="3275"/>
                  </a:lnTo>
                  <a:lnTo>
                    <a:pt x="381" y="3272"/>
                  </a:lnTo>
                  <a:lnTo>
                    <a:pt x="375" y="3268"/>
                  </a:lnTo>
                  <a:lnTo>
                    <a:pt x="370" y="3265"/>
                  </a:lnTo>
                  <a:lnTo>
                    <a:pt x="364" y="3262"/>
                  </a:lnTo>
                  <a:lnTo>
                    <a:pt x="358" y="3259"/>
                  </a:lnTo>
                  <a:lnTo>
                    <a:pt x="333" y="3241"/>
                  </a:lnTo>
                  <a:lnTo>
                    <a:pt x="312" y="3220"/>
                  </a:lnTo>
                  <a:lnTo>
                    <a:pt x="297" y="3194"/>
                  </a:lnTo>
                  <a:lnTo>
                    <a:pt x="291" y="3164"/>
                  </a:lnTo>
                  <a:lnTo>
                    <a:pt x="294" y="3136"/>
                  </a:lnTo>
                  <a:lnTo>
                    <a:pt x="303" y="3107"/>
                  </a:lnTo>
                  <a:lnTo>
                    <a:pt x="314" y="3081"/>
                  </a:lnTo>
                  <a:lnTo>
                    <a:pt x="323" y="3052"/>
                  </a:lnTo>
                  <a:lnTo>
                    <a:pt x="324" y="3023"/>
                  </a:lnTo>
                  <a:lnTo>
                    <a:pt x="321" y="2993"/>
                  </a:lnTo>
                  <a:lnTo>
                    <a:pt x="312" y="2966"/>
                  </a:lnTo>
                  <a:lnTo>
                    <a:pt x="296" y="2941"/>
                  </a:lnTo>
                  <a:lnTo>
                    <a:pt x="277" y="2920"/>
                  </a:lnTo>
                  <a:lnTo>
                    <a:pt x="251" y="2904"/>
                  </a:lnTo>
                  <a:lnTo>
                    <a:pt x="223" y="2893"/>
                  </a:lnTo>
                  <a:lnTo>
                    <a:pt x="192" y="2887"/>
                  </a:lnTo>
                  <a:lnTo>
                    <a:pt x="162" y="2884"/>
                  </a:lnTo>
                  <a:lnTo>
                    <a:pt x="131" y="2881"/>
                  </a:lnTo>
                  <a:lnTo>
                    <a:pt x="100" y="2877"/>
                  </a:lnTo>
                  <a:lnTo>
                    <a:pt x="70" y="2868"/>
                  </a:lnTo>
                  <a:lnTo>
                    <a:pt x="51" y="2859"/>
                  </a:lnTo>
                  <a:lnTo>
                    <a:pt x="34" y="2849"/>
                  </a:lnTo>
                  <a:lnTo>
                    <a:pt x="19" y="2834"/>
                  </a:lnTo>
                  <a:lnTo>
                    <a:pt x="9" y="2814"/>
                  </a:lnTo>
                  <a:lnTo>
                    <a:pt x="1" y="2794"/>
                  </a:lnTo>
                  <a:lnTo>
                    <a:pt x="0" y="2771"/>
                  </a:lnTo>
                  <a:lnTo>
                    <a:pt x="3" y="2739"/>
                  </a:lnTo>
                  <a:lnTo>
                    <a:pt x="15" y="2707"/>
                  </a:lnTo>
                  <a:lnTo>
                    <a:pt x="30" y="2679"/>
                  </a:lnTo>
                  <a:lnTo>
                    <a:pt x="49" y="2652"/>
                  </a:lnTo>
                  <a:lnTo>
                    <a:pt x="70" y="2627"/>
                  </a:lnTo>
                  <a:lnTo>
                    <a:pt x="91" y="2602"/>
                  </a:lnTo>
                  <a:lnTo>
                    <a:pt x="138" y="2541"/>
                  </a:lnTo>
                  <a:lnTo>
                    <a:pt x="181" y="2477"/>
                  </a:lnTo>
                  <a:lnTo>
                    <a:pt x="223" y="2411"/>
                  </a:lnTo>
                  <a:lnTo>
                    <a:pt x="263" y="2346"/>
                  </a:lnTo>
                  <a:lnTo>
                    <a:pt x="306" y="2282"/>
                  </a:lnTo>
                  <a:lnTo>
                    <a:pt x="351" y="2219"/>
                  </a:lnTo>
                  <a:lnTo>
                    <a:pt x="372" y="2193"/>
                  </a:lnTo>
                  <a:lnTo>
                    <a:pt x="393" y="2166"/>
                  </a:lnTo>
                  <a:lnTo>
                    <a:pt x="410" y="2138"/>
                  </a:lnTo>
                  <a:lnTo>
                    <a:pt x="425" y="2106"/>
                  </a:lnTo>
                  <a:lnTo>
                    <a:pt x="436" y="2075"/>
                  </a:lnTo>
                  <a:lnTo>
                    <a:pt x="437" y="2042"/>
                  </a:lnTo>
                  <a:lnTo>
                    <a:pt x="434" y="2014"/>
                  </a:lnTo>
                  <a:lnTo>
                    <a:pt x="425" y="1987"/>
                  </a:lnTo>
                  <a:lnTo>
                    <a:pt x="413" y="1962"/>
                  </a:lnTo>
                  <a:lnTo>
                    <a:pt x="400" y="1937"/>
                  </a:lnTo>
                  <a:lnTo>
                    <a:pt x="382" y="1906"/>
                  </a:lnTo>
                  <a:lnTo>
                    <a:pt x="366" y="1871"/>
                  </a:lnTo>
                  <a:lnTo>
                    <a:pt x="354" y="1836"/>
                  </a:lnTo>
                  <a:lnTo>
                    <a:pt x="351" y="1805"/>
                  </a:lnTo>
                  <a:lnTo>
                    <a:pt x="352" y="1773"/>
                  </a:lnTo>
                  <a:lnTo>
                    <a:pt x="358" y="1741"/>
                  </a:lnTo>
                  <a:lnTo>
                    <a:pt x="372" y="1694"/>
                  </a:lnTo>
                  <a:lnTo>
                    <a:pt x="387" y="1650"/>
                  </a:lnTo>
                  <a:lnTo>
                    <a:pt x="419" y="1540"/>
                  </a:lnTo>
                  <a:lnTo>
                    <a:pt x="446" y="1428"/>
                  </a:lnTo>
                  <a:lnTo>
                    <a:pt x="470" y="1317"/>
                  </a:lnTo>
                  <a:lnTo>
                    <a:pt x="495" y="1205"/>
                  </a:lnTo>
                  <a:lnTo>
                    <a:pt x="519" y="1123"/>
                  </a:lnTo>
                  <a:lnTo>
                    <a:pt x="544" y="1042"/>
                  </a:lnTo>
                  <a:lnTo>
                    <a:pt x="574" y="961"/>
                  </a:lnTo>
                  <a:lnTo>
                    <a:pt x="608" y="884"/>
                  </a:lnTo>
                  <a:lnTo>
                    <a:pt x="647" y="808"/>
                  </a:lnTo>
                  <a:lnTo>
                    <a:pt x="692" y="735"/>
                  </a:lnTo>
                  <a:lnTo>
                    <a:pt x="741" y="665"/>
                  </a:lnTo>
                  <a:lnTo>
                    <a:pt x="799" y="597"/>
                  </a:lnTo>
                  <a:lnTo>
                    <a:pt x="863" y="533"/>
                  </a:lnTo>
                  <a:lnTo>
                    <a:pt x="931" y="475"/>
                  </a:lnTo>
                  <a:lnTo>
                    <a:pt x="1004" y="420"/>
                  </a:lnTo>
                  <a:lnTo>
                    <a:pt x="1078" y="371"/>
                  </a:lnTo>
                  <a:lnTo>
                    <a:pt x="1157" y="325"/>
                  </a:lnTo>
                  <a:lnTo>
                    <a:pt x="1237" y="282"/>
                  </a:lnTo>
                  <a:lnTo>
                    <a:pt x="1319" y="241"/>
                  </a:lnTo>
                  <a:lnTo>
                    <a:pt x="1450" y="183"/>
                  </a:lnTo>
                  <a:lnTo>
                    <a:pt x="1585" y="131"/>
                  </a:lnTo>
                  <a:lnTo>
                    <a:pt x="1722" y="88"/>
                  </a:lnTo>
                  <a:lnTo>
                    <a:pt x="1862" y="51"/>
                  </a:lnTo>
                  <a:lnTo>
                    <a:pt x="2002" y="24"/>
                  </a:lnTo>
                  <a:lnTo>
                    <a:pt x="2144" y="8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prstClr val="black"/>
                </a:solidFill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085A8BE-12E4-4909-BFB8-02B4F20B24E2}"/>
                </a:ext>
              </a:extLst>
            </p:cNvPr>
            <p:cNvGrpSpPr/>
            <p:nvPr/>
          </p:nvGrpSpPr>
          <p:grpSpPr>
            <a:xfrm>
              <a:off x="5949898" y="1422231"/>
              <a:ext cx="2467514" cy="1833791"/>
              <a:chOff x="5949898" y="1422231"/>
              <a:chExt cx="2467514" cy="1833791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466DD191-5CE8-423C-AD3C-D5C4C06B3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4732" t="32794" r="34186" b="17952"/>
              <a:stretch>
                <a:fillRect/>
              </a:stretch>
            </p:blipFill>
            <p:spPr>
              <a:xfrm>
                <a:off x="6740434" y="1863634"/>
                <a:ext cx="783771" cy="1038153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E29CEFCB-6B01-472D-B371-F7F7F6FFD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4732" t="32794" r="34186" b="17952"/>
              <a:stretch>
                <a:fillRect/>
              </a:stretch>
            </p:blipFill>
            <p:spPr>
              <a:xfrm rot="5609155">
                <a:off x="7829008" y="2246811"/>
                <a:ext cx="506250" cy="670559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9922BEDB-BA2A-491C-84C6-136EEE316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4732" t="32794" r="34186" b="17952"/>
              <a:stretch>
                <a:fillRect/>
              </a:stretch>
            </p:blipFill>
            <p:spPr>
              <a:xfrm rot="12227346">
                <a:off x="6223907" y="1643017"/>
                <a:ext cx="506250" cy="670559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54EAB72F-6615-40CF-904B-9DB3E8E99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l="34732" t="32794" r="34186" b="17952"/>
              <a:stretch>
                <a:fillRect/>
              </a:stretch>
            </p:blipFill>
            <p:spPr>
              <a:xfrm rot="9896562">
                <a:off x="7253956" y="246506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405E9E78-2EB1-4C2C-B9BA-3A2D9B576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4732" t="32794" r="34186" b="17952"/>
              <a:stretch>
                <a:fillRect/>
              </a:stretch>
            </p:blipFill>
            <p:spPr>
              <a:xfrm rot="8269492">
                <a:off x="7016697" y="1422231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630F1165-526A-4B3F-8C2F-D05CE584C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4732" t="32794" r="34186" b="17952"/>
              <a:stretch>
                <a:fillRect/>
              </a:stretch>
            </p:blipFill>
            <p:spPr>
              <a:xfrm rot="19493869">
                <a:off x="7751604" y="2715293"/>
                <a:ext cx="408232" cy="540729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EEB44A4D-483A-420A-BFF2-8AC96EB4E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4732" t="32794" r="34186" b="17952"/>
              <a:stretch>
                <a:fillRect/>
              </a:stretch>
            </p:blipFill>
            <p:spPr>
              <a:xfrm rot="8269492">
                <a:off x="5949898" y="19619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C5D3D99A-5EF0-40A0-BC04-92B746EFD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l="34732" t="32794" r="34186" b="17952"/>
              <a:stretch>
                <a:fillRect/>
              </a:stretch>
            </p:blipFill>
            <p:spPr>
              <a:xfrm rot="1830239">
                <a:off x="6091906" y="165226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81B413A-0539-45F7-8471-B164C3E55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l="34732" t="32794" r="34186" b="17952"/>
              <a:stretch>
                <a:fillRect/>
              </a:stretch>
            </p:blipFill>
            <p:spPr>
              <a:xfrm rot="9896562">
                <a:off x="7888956" y="211581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5DEF57BB-E49F-44CA-844B-86AD350AF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4732" t="32794" r="34186" b="17952"/>
              <a:stretch>
                <a:fillRect/>
              </a:stretch>
            </p:blipFill>
            <p:spPr>
              <a:xfrm rot="3804115">
                <a:off x="7708850" y="21270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8DF722A1-5203-4271-9D36-15B761E45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4732" t="32794" r="34186" b="17952"/>
              <a:stretch>
                <a:fillRect/>
              </a:stretch>
            </p:blipFill>
            <p:spPr>
              <a:xfrm rot="19286831">
                <a:off x="7295608" y="1446711"/>
                <a:ext cx="506250" cy="670559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4650A88F-807C-412A-AAC9-D5B649EA0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rcRect l="34732" t="32794" r="34186" b="17952"/>
              <a:stretch>
                <a:fillRect/>
              </a:stretch>
            </p:blipFill>
            <p:spPr>
              <a:xfrm rot="1867372">
                <a:off x="6681391" y="1536872"/>
                <a:ext cx="340504" cy="451018"/>
              </a:xfrm>
              <a:prstGeom prst="rect">
                <a:avLst/>
              </a:prstGeom>
            </p:spPr>
          </p:pic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A3C01EC2-9358-4E6B-BC35-9490AADCF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4732" t="32794" r="34186" b="17952"/>
              <a:stretch>
                <a:fillRect/>
              </a:stretch>
            </p:blipFill>
            <p:spPr>
              <a:xfrm rot="17824544">
                <a:off x="6699200" y="22286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6F274360-98DB-4DAA-B42E-26DD086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4732" t="32794" r="34186" b="17952"/>
              <a:stretch>
                <a:fillRect/>
              </a:stretch>
            </p:blipFill>
            <p:spPr>
              <a:xfrm rot="17824544">
                <a:off x="7797751" y="171433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0174B487-DB7F-4784-9D97-4AFB7C341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4732" t="32794" r="34186" b="17952"/>
              <a:stretch>
                <a:fillRect/>
              </a:stretch>
            </p:blipFill>
            <p:spPr>
              <a:xfrm rot="6904422">
                <a:off x="6207439" y="2232873"/>
                <a:ext cx="401591" cy="531932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65FE3A5F-B1E2-4AED-AF2E-CD2BB084B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4732" t="32794" r="34186" b="17952"/>
              <a:stretch>
                <a:fillRect/>
              </a:stretch>
            </p:blipFill>
            <p:spPr>
              <a:xfrm rot="6205731">
                <a:off x="8153351" y="286368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F8C42DAE-7850-4850-A9C2-49D0FFA64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l="34732" t="32794" r="34186" b="17952"/>
              <a:stretch>
                <a:fillRect/>
              </a:stretch>
            </p:blipFill>
            <p:spPr>
              <a:xfrm rot="20658867">
                <a:off x="7450806" y="2280912"/>
                <a:ext cx="273970" cy="36289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268BE865-2334-48E3-BB8D-8352DB31E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rcRect l="34732" t="32794" r="34186" b="17952"/>
              <a:stretch>
                <a:fillRect/>
              </a:stretch>
            </p:blipFill>
            <p:spPr>
              <a:xfrm rot="4648898">
                <a:off x="7937451" y="1892130"/>
                <a:ext cx="191706" cy="253926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8BF29C5B-0E9C-4A17-9FEB-90FD32040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 l="34732" t="32794" r="34186" b="17952"/>
              <a:stretch>
                <a:fillRect/>
              </a:stretch>
            </p:blipFill>
            <p:spPr>
              <a:xfrm rot="4648898">
                <a:off x="6751485" y="247917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F4E63265-F6B1-414D-9186-8A79F6CD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 l="34732" t="32794" r="34186" b="17952"/>
              <a:stretch>
                <a:fillRect/>
              </a:stretch>
            </p:blipFill>
            <p:spPr>
              <a:xfrm rot="4648898">
                <a:off x="6008535" y="222517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5795DEA-32AC-47D7-8198-920166F68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 l="34732" t="32794" r="34186" b="17952"/>
              <a:stretch>
                <a:fillRect/>
              </a:stretch>
            </p:blipFill>
            <p:spPr>
              <a:xfrm rot="4648898">
                <a:off x="7551585" y="2117226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3D6E20AB-E8EF-48EA-BBDA-8091906C7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 l="34732" t="32794" r="34186" b="17952"/>
              <a:stretch>
                <a:fillRect/>
              </a:stretch>
            </p:blipFill>
            <p:spPr>
              <a:xfrm rot="4648898">
                <a:off x="8135785" y="211087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DF4F4378-FC78-4133-B487-600AEFAB1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 l="34732" t="32794" r="34186" b="17952"/>
              <a:stretch>
                <a:fillRect/>
              </a:stretch>
            </p:blipFill>
            <p:spPr>
              <a:xfrm rot="4648898">
                <a:off x="7081685" y="1710825"/>
                <a:ext cx="122790" cy="162643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75DEF4C5-3C00-4341-B679-15BAA4DC6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 l="34732" t="32794" r="34186" b="17952"/>
              <a:stretch>
                <a:fillRect/>
              </a:stretch>
            </p:blipFill>
            <p:spPr>
              <a:xfrm rot="4648898">
                <a:off x="6580035" y="1507625"/>
                <a:ext cx="122790" cy="162643"/>
              </a:xfrm>
              <a:prstGeom prst="rect">
                <a:avLst/>
              </a:prstGeom>
            </p:spPr>
          </p:pic>
        </p:grp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7159193" y="6397850"/>
            <a:ext cx="286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</a:t>
            </a:r>
          </a:p>
        </p:txBody>
      </p:sp>
    </p:spTree>
    <p:extLst>
      <p:ext uri="{BB962C8B-B14F-4D97-AF65-F5344CB8AC3E}">
        <p14:creationId xmlns:p14="http://schemas.microsoft.com/office/powerpoint/2010/main" val="2902456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1AD22D-EDB2-4719-92FB-DD40E9ECB28B}"/>
              </a:ext>
            </a:extLst>
          </p:cNvPr>
          <p:cNvSpPr txBox="1"/>
          <p:nvPr/>
        </p:nvSpPr>
        <p:spPr>
          <a:xfrm>
            <a:off x="687418" y="985166"/>
            <a:ext cx="106076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Der </a:t>
            </a:r>
            <a:r>
              <a:rPr lang="de-DE" sz="2000" b="1" dirty="0"/>
              <a:t>methodische Gang </a:t>
            </a:r>
            <a:r>
              <a:rPr lang="de-DE" sz="2000" dirty="0"/>
              <a:t>erfordert einen regelmäßigen Wechsel von </a:t>
            </a:r>
            <a:r>
              <a:rPr lang="de-DE" sz="2000" b="1" dirty="0"/>
              <a:t>inhaltlicher Vertiefung und methodischer Besinnung.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Grundrhythmus der </a:t>
            </a:r>
            <a:r>
              <a:rPr lang="de-DE" sz="2000" b="1" dirty="0"/>
              <a:t>Artikulation</a:t>
            </a:r>
            <a:r>
              <a:rPr lang="de-DE" sz="2000" dirty="0"/>
              <a:t> ist ein </a:t>
            </a:r>
            <a:r>
              <a:rPr lang="de-DE" sz="2000" b="1" dirty="0"/>
              <a:t>Dreischritt</a:t>
            </a:r>
            <a:r>
              <a:rPr lang="de-DE" sz="2000" dirty="0"/>
              <a:t>: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517C645-B4E2-4902-B3BB-0CE9A497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7" y="4010076"/>
            <a:ext cx="8801895" cy="99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4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43A0E3FE-AA50-48AC-A551-D6A8B950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0E1BFA8-BEB5-41DB-8009-0579C0563D8A}"/>
              </a:ext>
            </a:extLst>
          </p:cNvPr>
          <p:cNvSpPr txBox="1"/>
          <p:nvPr/>
        </p:nvSpPr>
        <p:spPr>
          <a:xfrm>
            <a:off x="919194" y="1868219"/>
            <a:ext cx="9901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Phase, in welcher sich das Thema für die Schüler*innen erschließt und die Schüler*innen auf das Thema eingestimmt werden</a:t>
            </a:r>
          </a:p>
          <a:p>
            <a:pPr lvl="0"/>
            <a:endParaRPr lang="de-DE" b="1" dirty="0"/>
          </a:p>
          <a:p>
            <a:pPr lvl="0"/>
            <a:r>
              <a:rPr lang="de-DE" b="1" dirty="0"/>
              <a:t>Fragen:</a:t>
            </a:r>
            <a:endParaRPr lang="de-DE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Welche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Erwartungshaltung </a:t>
            </a:r>
            <a:r>
              <a:rPr lang="de-DE" dirty="0"/>
              <a:t>initiiere ich?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erzeuge ich eine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Fragehaltung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erlange ich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Spannung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rege ich zum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Nachdenken </a:t>
            </a:r>
            <a:r>
              <a:rPr lang="de-DE" dirty="0"/>
              <a:t>an?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formuliere ich eine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Leitfrage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gelange ich zur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Zielformulierung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bahne ich die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Problemstellung </a:t>
            </a:r>
            <a:r>
              <a:rPr lang="de-DE" dirty="0"/>
              <a:t>an?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gewährleiste ich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Transparenz</a:t>
            </a:r>
            <a:r>
              <a:rPr lang="de-DE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/>
              <a:t>Wie entfalte ich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Arbeits- und Lernfreude</a:t>
            </a:r>
            <a:r>
              <a:rPr lang="de-DE" dirty="0"/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3881717" y="6393260"/>
            <a:ext cx="7718612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Leitfragen in Anl. an: A. </a:t>
            </a:r>
            <a:r>
              <a:rPr lang="de-DE" sz="11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Pawellik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(o.J.): Unterrichtsplanung. </a:t>
            </a:r>
            <a:r>
              <a:rPr lang="de-DE" sz="1100" i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http://go.wwu.de/wqruh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100" i="1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72AEE13-4691-43E8-B6B1-1B0F025F3B6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8644" y="4158227"/>
            <a:ext cx="2371769" cy="2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Unterrichts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Begriffserklärung und -entstehung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Artikulation (vgl. lat.: articulatio = Gliederung,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Gegliedertheit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 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Strukturierung und Sequenzierung des Unterrichtsverlaufs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Gliederung und Abfolge von kognitiven Lehr-Lern-Prozessen in Stufen, Phasen oder Abschnitte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Artikulation des Unterrichts benennt, skizziert, verdeutlicht den methodischen Gang des Unterrichts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kein starres Modell, sondern Raum für Spontanität und Kreativität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6063442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</a:t>
            </a:r>
          </a:p>
        </p:txBody>
      </p:sp>
    </p:spTree>
    <p:extLst>
      <p:ext uri="{BB962C8B-B14F-4D97-AF65-F5344CB8AC3E}">
        <p14:creationId xmlns:p14="http://schemas.microsoft.com/office/powerpoint/2010/main" val="332756398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25D8BB6-90DD-4708-80B4-3E13EB1D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65D16E1-7D94-4CB2-8E16-19D28F647474}"/>
              </a:ext>
            </a:extLst>
          </p:cNvPr>
          <p:cNvSpPr/>
          <p:nvPr/>
        </p:nvSpPr>
        <p:spPr>
          <a:xfrm>
            <a:off x="919193" y="1937580"/>
            <a:ext cx="103774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/>
              <a:t>Didaktische Kriterien für den Unterrichtseinstieg: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Vermittlung eines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Orientierungsrahmens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Zielorientierung </a:t>
            </a:r>
            <a:endParaRPr lang="de-DE" sz="16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Transparenz von Stundenziel und Weg</a:t>
            </a:r>
            <a:endParaRPr lang="de-DE" sz="16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Verortung der Stunde innerhalb der Unterrichtsreihe </a:t>
            </a:r>
          </a:p>
          <a:p>
            <a:pPr lvl="2"/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Einführung in die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zentralen Aspekte </a:t>
            </a:r>
            <a:r>
              <a:rPr lang="de-DE" dirty="0"/>
              <a:t>des Themas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Anknüpfung an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de-DE" dirty="0"/>
              <a:t>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Vorverständnis bzw. die Vorerfahrungen </a:t>
            </a:r>
            <a:r>
              <a:rPr lang="de-DE" dirty="0"/>
              <a:t>aus der Lebenswelt der Schüler*innen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Vernetzung von wiederholender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Ergebnissicherung und Neuanfang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Einstimmung, Eingangsmotivation: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Ansprache intrinsischer Motivation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Lernmotivierung der Schüler*innen (</a:t>
            </a:r>
            <a:r>
              <a:rPr lang="de-DE" dirty="0" err="1"/>
              <a:t>warming-up</a:t>
            </a:r>
            <a:r>
              <a:rPr lang="de-DE" dirty="0"/>
              <a:t>)</a:t>
            </a:r>
            <a:endParaRPr lang="de-DE" sz="16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Partizipation der Schüler*innen</a:t>
            </a:r>
            <a:endParaRPr lang="de-DE" sz="1600" dirty="0"/>
          </a:p>
        </p:txBody>
      </p:sp>
      <p:pic>
        <p:nvPicPr>
          <p:cNvPr id="12" name="Picture 2" descr="Bildergebnis für männchen glühbirne">
            <a:extLst>
              <a:ext uri="{FF2B5EF4-FFF2-40B4-BE49-F238E27FC236}">
                <a16:creationId xmlns:a16="http://schemas.microsoft.com/office/drawing/2014/main" id="{2287B8AC-E7D0-42A3-98FA-EF338D14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34" y="3288115"/>
            <a:ext cx="2492432" cy="2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15D8BBC-FA0F-49E4-B344-1F8716EA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Raphael\Downloads\Einführung (2).png">
            <a:extLst>
              <a:ext uri="{FF2B5EF4-FFF2-40B4-BE49-F238E27FC236}">
                <a16:creationId xmlns:a16="http://schemas.microsoft.com/office/drawing/2014/main" id="{7A055BFF-033C-4A01-8172-9338A995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2" y="2339793"/>
            <a:ext cx="7454241" cy="37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8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6DD7BC-675A-498F-B260-A00306CE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3" y="1130032"/>
            <a:ext cx="6529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7F1BEC1-4DB3-494A-81FE-ECC19A28096E}"/>
              </a:ext>
            </a:extLst>
          </p:cNvPr>
          <p:cNvSpPr txBox="1"/>
          <p:nvPr/>
        </p:nvSpPr>
        <p:spPr>
          <a:xfrm>
            <a:off x="1046073" y="1868219"/>
            <a:ext cx="92254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b="1" dirty="0"/>
          </a:p>
          <a:p>
            <a:pPr lvl="0"/>
            <a:r>
              <a:rPr lang="de-DE" b="1" dirty="0"/>
              <a:t>Gestaltungsmöglichkeiten: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Problematisierung / Problemexposition durch: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Präsentation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Demonstration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Auslösung eines kognitiven Konflikts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Schüleraktivität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visueller Einstieg (Bild, Dia, Karikatur, thematische Landkarte)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auditiver Einstieg (Tonträger, vorgetragener Text, Lied)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audio-visueller Einstieg (Film/-Ausschnitt)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Unterrichtsgespräch über ein zur Stunde hinführendes Thema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Aufstellen einer provokanten These, Behauptung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Erfragen des Vorwissens / der Erfahrungen der Schüler*innen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Gestalten eines Rollenspiels, eines Interviews, einer Reportage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Informieren über den Stundenverlauf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Demonstration von Gegenständen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Durchführen eines Versuchs (im naturwissenschaftlichen Unterricht)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Grafik 20" descr="Handwerker, Mechaniker, Helm, Arbeiter, Bauarbeiten">
            <a:extLst>
              <a:ext uri="{FF2B5EF4-FFF2-40B4-BE49-F238E27FC236}">
                <a16:creationId xmlns:a16="http://schemas.microsoft.com/office/drawing/2014/main" id="{DD9528B6-99A4-4EEB-93AC-9A4447AAE26E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1" y="3679330"/>
            <a:ext cx="2349300" cy="23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268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4E702-A951-4F72-91AE-760D0F37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D9DCD7E-9E56-4E45-B248-F65E2493FCD5}"/>
              </a:ext>
            </a:extLst>
          </p:cNvPr>
          <p:cNvSpPr/>
          <p:nvPr/>
        </p:nvSpPr>
        <p:spPr>
          <a:xfrm>
            <a:off x="957294" y="1868219"/>
            <a:ext cx="9177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e-DE" sz="2000" dirty="0"/>
          </a:p>
          <a:p>
            <a:pPr algn="just"/>
            <a:r>
              <a:rPr lang="de-DE" sz="2000" dirty="0"/>
              <a:t>Phase des Unterrichtsprozesses, in welcher sich die Schüler*innen in die gestellte Lernaufgabe einarbeiten und Kompetenzen und Kenntnisse erwerben bzw. Fähigkeiten und Fertigkeiten entwickeln, um diese auf ähnliche Aufgaben anzuwenden </a:t>
            </a:r>
          </a:p>
          <a:p>
            <a:endParaRPr lang="de-DE" sz="2000" dirty="0"/>
          </a:p>
          <a:p>
            <a:pPr lvl="0"/>
            <a:r>
              <a:rPr lang="de-DE" sz="2000" b="1" dirty="0"/>
              <a:t>Fragen:</a:t>
            </a:r>
            <a:endParaRPr lang="de-DE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initiiere ich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Lernprozesse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Methoden, Sozial- und Organisationsformen</a:t>
            </a:r>
            <a:r>
              <a:rPr lang="de-DE" sz="2000" dirty="0"/>
              <a:t> helfen mir?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Lernstrategien</a:t>
            </a:r>
            <a:r>
              <a:rPr lang="de-DE" sz="2000" dirty="0"/>
              <a:t> sind erforderlich und nützlich?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Lernaktivitäten</a:t>
            </a:r>
            <a:r>
              <a:rPr lang="de-DE" sz="2000" dirty="0"/>
              <a:t> erzeugen Bewusstsein und Speicherung?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Differenzierung</a:t>
            </a:r>
            <a:r>
              <a:rPr lang="de-DE" sz="2000" dirty="0"/>
              <a:t> ist nötig und möglich?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Verfahren sind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lerneffektiv</a:t>
            </a:r>
            <a:r>
              <a:rPr lang="de-DE" sz="2000" dirty="0"/>
              <a:t> und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ökonomisch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schaffe ich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Freiräume</a:t>
            </a:r>
            <a:r>
              <a:rPr lang="de-DE" sz="2000" dirty="0"/>
              <a:t> für selbstständige und kreative Prozesse?</a:t>
            </a:r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3881717" y="6393260"/>
            <a:ext cx="7718612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Leitfragen in Anl. an: A. </a:t>
            </a:r>
            <a:r>
              <a:rPr lang="de-DE" sz="11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Pawellik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(o.J.): Unterrichtsplanung. </a:t>
            </a:r>
            <a:r>
              <a:rPr lang="de-DE" sz="1100" i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http://go.wwu.de/wqruh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BC31F35-12C9-4D4E-8EB1-728AE0C1F11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8313" y="4068821"/>
            <a:ext cx="2371769" cy="2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865B39-B087-444F-B35E-8E1EDE86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81A54C5-F008-4554-A9BB-6C3E4F3024AB}"/>
              </a:ext>
            </a:extLst>
          </p:cNvPr>
          <p:cNvSpPr/>
          <p:nvPr/>
        </p:nvSpPr>
        <p:spPr>
          <a:xfrm>
            <a:off x="957294" y="1868219"/>
            <a:ext cx="91773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/>
              <a:t>Didaktische Kriterien für die Erarbeitungsphase: </a:t>
            </a:r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Formulierung einer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Leitfrage</a:t>
            </a:r>
            <a:r>
              <a:rPr lang="de-DE" sz="2000" dirty="0"/>
              <a:t>, Bewusstwerden der Aufgabe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Formulierung eines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Arbeitsauftrags</a:t>
            </a:r>
            <a:r>
              <a:rPr lang="de-DE" sz="2000" dirty="0"/>
              <a:t>, Vorgabe für die Erarbeitung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Einarbeitung in den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Sachzusammenhang</a:t>
            </a:r>
            <a:r>
              <a:rPr lang="de-DE" sz="2000" dirty="0"/>
              <a:t> und die Problemstellung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Hypothesenbildung</a:t>
            </a:r>
            <a:r>
              <a:rPr lang="de-DE" sz="2000" dirty="0"/>
              <a:t>,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Begriffsklärung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Planung</a:t>
            </a:r>
            <a:r>
              <a:rPr lang="de-DE" sz="2000" dirty="0"/>
              <a:t> des Vorgehens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Strukturierung</a:t>
            </a:r>
            <a:r>
              <a:rPr lang="de-DE" sz="2000" dirty="0"/>
              <a:t> der Erarbeitung, ggfs. Differenzierung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Anbieten von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Arbeits- und Lösungshilfen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Auswertung</a:t>
            </a:r>
            <a:r>
              <a:rPr lang="de-DE" sz="2000" dirty="0"/>
              <a:t> der Ergebnisse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Förderung von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Sach- und Fachkompetenz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Methodenkompetenz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sozialer und kommunikativer Kompetenz (Unterrichtsgespräche)</a:t>
            </a:r>
          </a:p>
        </p:txBody>
      </p:sp>
      <p:pic>
        <p:nvPicPr>
          <p:cNvPr id="12" name="Picture 2" descr="Bildergebnis für männchen glühbirne">
            <a:extLst>
              <a:ext uri="{FF2B5EF4-FFF2-40B4-BE49-F238E27FC236}">
                <a16:creationId xmlns:a16="http://schemas.microsoft.com/office/drawing/2014/main" id="{20EB5018-4710-46B8-9925-BF630E03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89" y="3115957"/>
            <a:ext cx="2492432" cy="2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5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AC494-02EE-4D13-92E4-C2E938DD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Raphael\Downloads\Erarbeitung.png">
            <a:extLst>
              <a:ext uri="{FF2B5EF4-FFF2-40B4-BE49-F238E27FC236}">
                <a16:creationId xmlns:a16="http://schemas.microsoft.com/office/drawing/2014/main" id="{76CA0EBE-EDE3-4D3E-8B30-646BE527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96" y="2018673"/>
            <a:ext cx="8404612" cy="41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65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1F324D-4E78-4DAE-8797-0E1E61BD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2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CE279FC-0874-428C-B03B-9072688A3F60}"/>
              </a:ext>
            </a:extLst>
          </p:cNvPr>
          <p:cNvSpPr/>
          <p:nvPr/>
        </p:nvSpPr>
        <p:spPr>
          <a:xfrm>
            <a:off x="912842" y="1898759"/>
            <a:ext cx="9358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b="1" dirty="0"/>
          </a:p>
          <a:p>
            <a:pPr lvl="0"/>
            <a:r>
              <a:rPr lang="de-DE" b="1" dirty="0"/>
              <a:t>Gestaltungsmöglichkeiten:</a:t>
            </a:r>
            <a:endParaRPr lang="de-DE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Vortrag des Lehrers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Lesen eines Textes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schriftliche Beantwortung von Fragen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Auswertung von Diagrammen / Tabellen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Auswertung eines Filmausschnitts nach vorgegebenen Fragestellungen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Erarbeitung bzw. Diskussion eines Problems in Kleingruppen/Plenum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Herstellung eines Gegenstandes bzw. Mediums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/>
              <a:t>Durchführung von Schülerexperimenten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Grafik 19" descr="Handwerker, Mechaniker, Helm, Arbeiter, Bauarbeiten">
            <a:extLst>
              <a:ext uri="{FF2B5EF4-FFF2-40B4-BE49-F238E27FC236}">
                <a16:creationId xmlns:a16="http://schemas.microsoft.com/office/drawing/2014/main" id="{8FEC9D62-98D1-41CA-97CF-C626FBFB380F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1" y="3679330"/>
            <a:ext cx="2349300" cy="23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69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5D702C-F08C-4F22-A245-F8563CB98371}"/>
              </a:ext>
            </a:extLst>
          </p:cNvPr>
          <p:cNvSpPr txBox="1"/>
          <p:nvPr/>
        </p:nvSpPr>
        <p:spPr>
          <a:xfrm>
            <a:off x="687418" y="1868219"/>
            <a:ext cx="106076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dirty="0"/>
              <a:t>Phase, in welcher der Lernzuwachs erkennbar und überprüfbar wird, indem man Schülern in geeigneter Weise die Gelegenheit gibt, die neu erworbenen Kompetenzen zu präsentieren und über ihren Lernweg zu reflektieren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000" b="1" dirty="0"/>
              <a:t>Fragen:</a:t>
            </a:r>
            <a:endParaRPr lang="de-DE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bereite ich die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</a:t>
            </a:r>
            <a:r>
              <a:rPr lang="de-DE" sz="2000" dirty="0"/>
              <a:t> der Handlungs- und Lernprozesse vor?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Wie verdeutliche ich den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themenübergreifenden Kontext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Schlüsse</a:t>
            </a:r>
            <a:r>
              <a:rPr lang="de-DE" sz="2000" dirty="0"/>
              <a:t> ziehe ich für das weitere Vorgehen?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Transfermöglichkeiten</a:t>
            </a:r>
            <a:r>
              <a:rPr lang="de-DE" sz="2000" dirty="0"/>
              <a:t> sind zu bedenken?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In welcher Form werden die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Lernergebnisse gesichert</a:t>
            </a:r>
            <a:r>
              <a:rPr lang="de-DE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Bietet sich eine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Präsentation von Lernergebnissen</a:t>
            </a:r>
            <a:r>
              <a:rPr lang="de-DE" sz="2000" dirty="0"/>
              <a:t> (Teilergebnissen) an?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Bietet sich eine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Dokumentation der Lernergebnisse</a:t>
            </a:r>
            <a:r>
              <a:rPr lang="de-DE" sz="2000" dirty="0"/>
              <a:t> an?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Welche Funktion soll eine mögliche 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r>
              <a:rPr lang="de-DE" sz="2000" dirty="0"/>
              <a:t> haben?</a:t>
            </a:r>
          </a:p>
          <a:p>
            <a:endParaRPr lang="de-DE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FF1B-02CA-48FF-9B92-B64A09A4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881717" y="6393260"/>
            <a:ext cx="7718612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Leitfragen in Anl. an: A. </a:t>
            </a:r>
            <a:r>
              <a:rPr lang="de-DE" sz="11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Pawellik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(o.J.): Unterrichtsplanung. </a:t>
            </a:r>
            <a:r>
              <a:rPr lang="de-DE" sz="1100" i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http://go.wwu.de/wqruh</a:t>
            </a:r>
            <a:r>
              <a:rPr lang="de-DE" sz="11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6763E90-BB49-469A-BC18-B31549775DF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8644" y="4158227"/>
            <a:ext cx="2371769" cy="2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5EA6ECB-A776-4087-92A2-416C01C6557A}"/>
              </a:ext>
            </a:extLst>
          </p:cNvPr>
          <p:cNvSpPr txBox="1"/>
          <p:nvPr/>
        </p:nvSpPr>
        <p:spPr>
          <a:xfrm>
            <a:off x="687418" y="1868219"/>
            <a:ext cx="1060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b="1" dirty="0"/>
          </a:p>
          <a:p>
            <a:pPr lvl="0"/>
            <a:r>
              <a:rPr lang="de-DE" b="1" dirty="0"/>
              <a:t>Didaktische Kriterien für die Phase der Ergebnissicherung: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Präsentation </a:t>
            </a:r>
            <a:r>
              <a:rPr lang="de-DE" dirty="0"/>
              <a:t>und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Zusammenfassung </a:t>
            </a:r>
            <a:r>
              <a:rPr lang="de-DE" dirty="0"/>
              <a:t>der Ergebnisse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Rückbezug </a:t>
            </a:r>
            <a:r>
              <a:rPr lang="de-DE" dirty="0"/>
              <a:t>auf die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thematische Ausgangslage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Methodenreflexion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des Erlernten</a:t>
            </a:r>
            <a:r>
              <a:rPr lang="de-DE" dirty="0"/>
              <a:t>, Aufzeigen von Perspektiven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Anwendung und Übung </a:t>
            </a:r>
            <a:r>
              <a:rPr lang="de-DE" dirty="0"/>
              <a:t>zur Vertiefung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Verarbeitung, Transfer, Ausklang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78D0A-DBE9-4D91-B3B5-9786A035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Bildergebnis für männchen glühbirne">
            <a:extLst>
              <a:ext uri="{FF2B5EF4-FFF2-40B4-BE49-F238E27FC236}">
                <a16:creationId xmlns:a16="http://schemas.microsoft.com/office/drawing/2014/main" id="{BB824D88-30D6-44F0-A8AE-370BCE7F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07" y="3173403"/>
            <a:ext cx="2492432" cy="2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52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7B4A0FB-F09A-4648-A87B-6A58B8C1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Raphael\Downloads\Ergebnissicherung.png">
            <a:extLst>
              <a:ext uri="{FF2B5EF4-FFF2-40B4-BE49-F238E27FC236}">
                <a16:creationId xmlns:a16="http://schemas.microsoft.com/office/drawing/2014/main" id="{9156BC68-3347-4B77-BFD9-1AD6409D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5" y="2118251"/>
            <a:ext cx="8455205" cy="42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7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Unterrichts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Bedeutung der Artikulation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919ACB7-A498-4CE2-9529-2E8A589027E8}"/>
              </a:ext>
            </a:extLst>
          </p:cNvPr>
          <p:cNvSpPr txBox="1"/>
          <p:nvPr/>
        </p:nvSpPr>
        <p:spPr>
          <a:xfrm>
            <a:off x="687418" y="1141280"/>
            <a:ext cx="1157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Artikulation als transparente Gliederung des Unterrichts in unterscheidbare Unterrichtsschritte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zentrale Grundlage für eine lernwirksame Unterrichtssteuerung und Gesprächsführung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positive Unterstützung der Abläufe des Lernens, da Gliederung als vorstrukturierende Lernhilfe dient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Gliederung des Unterrichts in Schritte, Glieder, Stufen, Phasen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851EF62-9187-4087-AD64-6185541B5CF6}"/>
              </a:ext>
            </a:extLst>
          </p:cNvPr>
          <p:cNvSpPr txBox="1"/>
          <p:nvPr/>
        </p:nvSpPr>
        <p:spPr>
          <a:xfrm>
            <a:off x="687418" y="5141215"/>
            <a:ext cx="10607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sz="2000" b="1" dirty="0"/>
              <a:t>Der Arbeits- und Lernweg von Lernprozessen und Unterrichtsstunden muss klar und deutlich, </a:t>
            </a:r>
          </a:p>
          <a:p>
            <a:pPr lvl="0" algn="ctr">
              <a:lnSpc>
                <a:spcPct val="150000"/>
              </a:lnSpc>
            </a:pPr>
            <a:r>
              <a:rPr lang="de-DE" sz="2000" b="1" dirty="0"/>
              <a:t>d. h. gut artikuliert sein. Dies zu erreichen ist die Aufgabe eines jeden </a:t>
            </a:r>
            <a:r>
              <a:rPr lang="de-DE" sz="2000" b="1" dirty="0">
                <a:solidFill>
                  <a:srgbClr val="094C74"/>
                </a:solidFill>
              </a:rPr>
              <a:t>Artikulationskonzepts</a:t>
            </a:r>
            <a:r>
              <a:rPr lang="de-DE" sz="2000" b="1" dirty="0"/>
              <a:t>.</a:t>
            </a:r>
          </a:p>
          <a:p>
            <a:pPr algn="ctr">
              <a:lnSpc>
                <a:spcPct val="150000"/>
              </a:lnSpc>
            </a:pPr>
            <a:endParaRPr lang="de-DE" sz="2000" b="1" dirty="0"/>
          </a:p>
          <a:p>
            <a:pPr marL="342900" lvl="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94F385A-5CC8-47C5-9265-8B494F199DCA}"/>
              </a:ext>
            </a:extLst>
          </p:cNvPr>
          <p:cNvGrpSpPr/>
          <p:nvPr/>
        </p:nvGrpSpPr>
        <p:grpSpPr>
          <a:xfrm>
            <a:off x="215660" y="3581367"/>
            <a:ext cx="4295955" cy="1292971"/>
            <a:chOff x="2772685" y="905314"/>
            <a:chExt cx="6558417" cy="1292971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41D3E5BF-7EB0-421A-A24F-2DB7DCAFEF7E}"/>
                </a:ext>
              </a:extLst>
            </p:cNvPr>
            <p:cNvSpPr/>
            <p:nvPr/>
          </p:nvSpPr>
          <p:spPr bwMode="gray">
            <a:xfrm>
              <a:off x="2772685" y="1199578"/>
              <a:ext cx="6558417" cy="99870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marL="0" lvl="1" algn="ctr"/>
              <a:r>
                <a:rPr lang="de-DE" sz="2000" b="1" dirty="0">
                  <a:solidFill>
                    <a:srgbClr val="66A300"/>
                  </a:solidFill>
                </a:rPr>
                <a:t>Lern- und Arbeitsschritte sind klar erkennbar und werden verstanden</a:t>
              </a:r>
            </a:p>
          </p:txBody>
        </p:sp>
        <p:pic>
          <p:nvPicPr>
            <p:cNvPr id="33" name="Picture 3" descr="Tessafilm_7">
              <a:extLst>
                <a:ext uri="{FF2B5EF4-FFF2-40B4-BE49-F238E27FC236}">
                  <a16:creationId xmlns:a16="http://schemas.microsoft.com/office/drawing/2014/main" id="{5404A1A1-B640-454D-BB28-53B1F4BBB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18786111">
              <a:off x="7031344" y="849785"/>
              <a:ext cx="626906" cy="737964"/>
            </a:xfrm>
            <a:prstGeom prst="rect">
              <a:avLst/>
            </a:prstGeom>
            <a:noFill/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37E43DE-3819-443E-91A1-C55486378BD2}"/>
              </a:ext>
            </a:extLst>
          </p:cNvPr>
          <p:cNvGrpSpPr/>
          <p:nvPr/>
        </p:nvGrpSpPr>
        <p:grpSpPr>
          <a:xfrm>
            <a:off x="7919049" y="3581367"/>
            <a:ext cx="4081905" cy="1292971"/>
            <a:chOff x="4530091" y="905314"/>
            <a:chExt cx="6231637" cy="1292971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F28A923-9239-4DFE-BD5E-7993BF9255B1}"/>
                </a:ext>
              </a:extLst>
            </p:cNvPr>
            <p:cNvSpPr/>
            <p:nvPr/>
          </p:nvSpPr>
          <p:spPr bwMode="gray">
            <a:xfrm>
              <a:off x="4530091" y="1199578"/>
              <a:ext cx="6231637" cy="99870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marL="0" lvl="1" algn="ctr"/>
              <a:r>
                <a:rPr lang="de-DE" sz="2000" b="1" dirty="0">
                  <a:solidFill>
                    <a:srgbClr val="66A300"/>
                  </a:solidFill>
                </a:rPr>
                <a:t>Abfolge und Übergänge der Phasen sind schlüssig und plausibel</a:t>
              </a:r>
            </a:p>
          </p:txBody>
        </p:sp>
        <p:pic>
          <p:nvPicPr>
            <p:cNvPr id="36" name="Picture 3" descr="Tessafilm_7">
              <a:extLst>
                <a:ext uri="{FF2B5EF4-FFF2-40B4-BE49-F238E27FC236}">
                  <a16:creationId xmlns:a16="http://schemas.microsoft.com/office/drawing/2014/main" id="{253DAB07-0C9B-4267-800C-98F57667F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18786111">
              <a:off x="7031344" y="849785"/>
              <a:ext cx="626906" cy="737964"/>
            </a:xfrm>
            <a:prstGeom prst="rect">
              <a:avLst/>
            </a:prstGeom>
            <a:noFill/>
          </p:spPr>
        </p:pic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D169B5CE-E69A-4EB5-BDBC-A42BB53397B3}"/>
              </a:ext>
            </a:extLst>
          </p:cNvPr>
          <p:cNvSpPr txBox="1"/>
          <p:nvPr/>
        </p:nvSpPr>
        <p:spPr>
          <a:xfrm>
            <a:off x="687417" y="3080272"/>
            <a:ext cx="1060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/>
              <a:t>Schaffung inhaltlicher und struktureller Klarheit und Transparenz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80FC679-2C09-4915-B0DA-2479089110BE}"/>
              </a:ext>
            </a:extLst>
          </p:cNvPr>
          <p:cNvGrpSpPr/>
          <p:nvPr/>
        </p:nvGrpSpPr>
        <p:grpSpPr>
          <a:xfrm>
            <a:off x="4664016" y="3581369"/>
            <a:ext cx="3106074" cy="1292969"/>
            <a:chOff x="2772687" y="905316"/>
            <a:chExt cx="4741886" cy="1292969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7C7F5804-D60D-48A0-A36D-6292EAB15F7A}"/>
                </a:ext>
              </a:extLst>
            </p:cNvPr>
            <p:cNvSpPr/>
            <p:nvPr/>
          </p:nvSpPr>
          <p:spPr bwMode="gray">
            <a:xfrm>
              <a:off x="2772687" y="1199578"/>
              <a:ext cx="4691721" cy="99870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marL="0" lvl="1" algn="ctr"/>
              <a:r>
                <a:rPr lang="de-DE" sz="2000" b="1" dirty="0">
                  <a:solidFill>
                    <a:srgbClr val="66A300"/>
                  </a:solidFill>
                </a:rPr>
                <a:t>Lernziele sind bekannt</a:t>
              </a:r>
            </a:p>
          </p:txBody>
        </p:sp>
        <p:pic>
          <p:nvPicPr>
            <p:cNvPr id="40" name="Picture 3" descr="Tessafilm_7">
              <a:extLst>
                <a:ext uri="{FF2B5EF4-FFF2-40B4-BE49-F238E27FC236}">
                  <a16:creationId xmlns:a16="http://schemas.microsoft.com/office/drawing/2014/main" id="{D7D94813-2CAB-4791-94D7-1ED9761C1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18786111">
              <a:off x="6832138" y="849787"/>
              <a:ext cx="626906" cy="737964"/>
            </a:xfrm>
            <a:prstGeom prst="rect">
              <a:avLst/>
            </a:prstGeom>
            <a:noFill/>
          </p:spPr>
        </p:pic>
      </p:grpSp>
      <p:sp>
        <p:nvSpPr>
          <p:cNvPr id="41" name="Abgerundetes Rechteck 2">
            <a:extLst>
              <a:ext uri="{FF2B5EF4-FFF2-40B4-BE49-F238E27FC236}">
                <a16:creationId xmlns:a16="http://schemas.microsoft.com/office/drawing/2014/main" id="{49F1A9AA-872C-4337-918B-8B44F8C9CC63}"/>
              </a:ext>
            </a:extLst>
          </p:cNvPr>
          <p:cNvSpPr/>
          <p:nvPr/>
        </p:nvSpPr>
        <p:spPr bwMode="auto">
          <a:xfrm>
            <a:off x="615461" y="5196254"/>
            <a:ext cx="10770577" cy="993531"/>
          </a:xfrm>
          <a:prstGeom prst="round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8683195" y="6371219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</p:txBody>
      </p:sp>
    </p:spTree>
    <p:extLst>
      <p:ext uri="{BB962C8B-B14F-4D97-AF65-F5344CB8AC3E}">
        <p14:creationId xmlns:p14="http://schemas.microsoft.com/office/powerpoint/2010/main" val="2157043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– Gliederung des Unterrichts in Phasen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05D9AC-0937-441A-B859-AA4E743FAD70}"/>
              </a:ext>
            </a:extLst>
          </p:cNvPr>
          <p:cNvSpPr txBox="1"/>
          <p:nvPr/>
        </p:nvSpPr>
        <p:spPr>
          <a:xfrm>
            <a:off x="687418" y="1868219"/>
            <a:ext cx="106076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b="1" dirty="0"/>
              <a:t>Gestaltungsmöglichkeiten: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Zusammenführung, Protokollierung und Präsentation der Arbeitsergebnisse durch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Unterrichtsgespräch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mündliche Zusammenfassung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moderierte Präsentation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Gestaltung eines strukturierten Tafelbildes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/>
              <a:t>Gestaltung eines Plakats / einer Wandzeitung</a:t>
            </a:r>
          </a:p>
          <a:p>
            <a:r>
              <a:rPr lang="de-DE" dirty="0">
                <a:sym typeface="Wingdings"/>
              </a:rPr>
              <a:t>  	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Überprüfung der Vervollständigung, ggfs. Ergänzung und Korrektur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Auswertung und Diskussion der Lernwege und der Ergebnisse, Kritik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Reflexion des Stundenverlaufs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Leistungsbeurteilung, Bewertung, Verständigung über geleistete Arbeit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Übung, Vertiefung, Präsentation, Veröffentlichung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Ausblick auf die kommende Unterrichtsstunde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Erteilung von Hausaufgaben zur Festigung des Erlernten </a:t>
            </a:r>
          </a:p>
          <a:p>
            <a:pPr algn="just">
              <a:lnSpc>
                <a:spcPct val="150000"/>
              </a:lnSpc>
            </a:pPr>
            <a:endParaRPr lang="de-DE" sz="1200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53D8800-9C47-45F2-8634-9707AFF0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130032"/>
            <a:ext cx="6535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126158" y="5972481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Grafik 21" descr="Handwerker, Mechaniker, Helm, Arbeiter, Bauarbeiten">
            <a:extLst>
              <a:ext uri="{FF2B5EF4-FFF2-40B4-BE49-F238E27FC236}">
                <a16:creationId xmlns:a16="http://schemas.microsoft.com/office/drawing/2014/main" id="{D62E3326-7B0D-4875-8587-83DE40F742A2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1" y="3679330"/>
            <a:ext cx="2349300" cy="23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687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Visuelle Modellierung der Verlaufsplanung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CC5876-6C5B-4CDE-8606-850D68740D5D}"/>
              </a:ext>
            </a:extLst>
          </p:cNvPr>
          <p:cNvSpPr txBox="1"/>
          <p:nvPr/>
        </p:nvSpPr>
        <p:spPr>
          <a:xfrm>
            <a:off x="919194" y="1257300"/>
            <a:ext cx="10320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Darstellung der Verlaufsplanung in visualisierter Form mithilfe einer Planungstabelle</a:t>
            </a:r>
          </a:p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Didaktisch-methodische Anordnung mithilfe von 6 vertikalen Spalten </a:t>
            </a:r>
          </a:p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Zeitliche Gliederung sowie Gliederung in Phasen mithilfe von horizontalen Zeilen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712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Visuelle Modellierung der Verlaufsplanung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5" name="Foliennummernplatzhalter 4">
            <a:extLst>
              <a:ext uri="{FF2B5EF4-FFF2-40B4-BE49-F238E27FC236}">
                <a16:creationId xmlns:a16="http://schemas.microsoft.com/office/drawing/2014/main" id="{295B28AA-B068-455C-B3C3-0E1A25E871E4}"/>
              </a:ext>
            </a:extLst>
          </p:cNvPr>
          <p:cNvSpPr txBox="1">
            <a:spLocks/>
          </p:cNvSpPr>
          <p:nvPr/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1E638-3F78-4E0D-883A-B278700C48C0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D6E8B931-2BFE-41AB-8BA2-EB38E542B616}"/>
              </a:ext>
            </a:extLst>
          </p:cNvPr>
          <p:cNvSpPr txBox="1"/>
          <p:nvPr/>
        </p:nvSpPr>
        <p:spPr>
          <a:xfrm>
            <a:off x="328763" y="872467"/>
            <a:ext cx="11537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de-DE" b="1" dirty="0"/>
              <a:t>Thema der Unterrichtseinheit:</a:t>
            </a:r>
            <a:r>
              <a:rPr lang="de-DE" dirty="0"/>
              <a:t> _________________     </a:t>
            </a:r>
            <a:r>
              <a:rPr lang="de-DE" b="1" dirty="0"/>
              <a:t>Thema der Unterrichtsstunde:</a:t>
            </a:r>
            <a:r>
              <a:rPr lang="de-DE" dirty="0"/>
              <a:t> _________________ (___. Stunde)</a:t>
            </a:r>
          </a:p>
          <a:p>
            <a:pPr>
              <a:lnSpc>
                <a:spcPct val="250000"/>
              </a:lnSpc>
            </a:pPr>
            <a:endParaRPr lang="de-DE" dirty="0"/>
          </a:p>
        </p:txBody>
      </p:sp>
      <p:pic>
        <p:nvPicPr>
          <p:cNvPr id="67" name="Picture 1">
            <a:extLst>
              <a:ext uri="{FF2B5EF4-FFF2-40B4-BE49-F238E27FC236}">
                <a16:creationId xmlns:a16="http://schemas.microsoft.com/office/drawing/2014/main" id="{CEF12103-BE8D-484E-BBA6-94301F39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5" y="1778184"/>
            <a:ext cx="11070174" cy="642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EA03DA28-7696-4631-812B-F42AF520DBE8}"/>
              </a:ext>
            </a:extLst>
          </p:cNvPr>
          <p:cNvGrpSpPr/>
          <p:nvPr/>
        </p:nvGrpSpPr>
        <p:grpSpPr>
          <a:xfrm>
            <a:off x="-1" y="2221930"/>
            <a:ext cx="2281561" cy="2170251"/>
            <a:chOff x="-1" y="2221930"/>
            <a:chExt cx="2281561" cy="2170251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ED9B5025-4079-44F8-A5F3-816375344C35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CBC7BB43-570F-4460-8888-925693ACC91A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eines Richtwertes für die kalkulierte Dauer der einzelnen Phase</a:t>
                </a:r>
              </a:p>
            </p:txBody>
          </p:sp>
          <p:pic>
            <p:nvPicPr>
              <p:cNvPr id="74" name="Picture 3" descr="Tessafilm_7">
                <a:extLst>
                  <a:ext uri="{FF2B5EF4-FFF2-40B4-BE49-F238E27FC236}">
                    <a16:creationId xmlns:a16="http://schemas.microsoft.com/office/drawing/2014/main" id="{081FF827-D887-4005-ACE5-4C3049842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D5E9A203-F1B8-4409-9EA7-AB409D3C2FA4}"/>
                </a:ext>
              </a:extLst>
            </p:cNvPr>
            <p:cNvGrpSpPr/>
            <p:nvPr/>
          </p:nvGrpSpPr>
          <p:grpSpPr>
            <a:xfrm>
              <a:off x="-1" y="3193964"/>
              <a:ext cx="2101851" cy="1198217"/>
              <a:chOff x="6819767" y="830895"/>
              <a:chExt cx="3208789" cy="1198217"/>
            </a:xfrm>
          </p:grpSpPr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94BB486C-C7B8-4D23-B938-D1F216827C11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Abschätzung über den zeitlichen Gesamtumfang aller geplanten Phasen </a:t>
                </a:r>
              </a:p>
            </p:txBody>
          </p:sp>
          <p:pic>
            <p:nvPicPr>
              <p:cNvPr id="72" name="Picture 3" descr="Tessafilm_7">
                <a:extLst>
                  <a:ext uri="{FF2B5EF4-FFF2-40B4-BE49-F238E27FC236}">
                    <a16:creationId xmlns:a16="http://schemas.microsoft.com/office/drawing/2014/main" id="{DF896EA2-1548-4101-B65C-AC8DC9F2E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1BBCEE4D-96E9-4C09-B1C6-3F89F6F19372}"/>
              </a:ext>
            </a:extLst>
          </p:cNvPr>
          <p:cNvGrpSpPr/>
          <p:nvPr/>
        </p:nvGrpSpPr>
        <p:grpSpPr>
          <a:xfrm>
            <a:off x="1116208" y="4503424"/>
            <a:ext cx="2281561" cy="2170251"/>
            <a:chOff x="-1" y="2221930"/>
            <a:chExt cx="2281561" cy="2170251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6CE1E3A2-333B-4080-AFBC-7C5688808F48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6F88B13B-75DA-442E-9012-8DAFFFEAB3E5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des Phasentitels</a:t>
                </a:r>
              </a:p>
            </p:txBody>
          </p:sp>
          <p:pic>
            <p:nvPicPr>
              <p:cNvPr id="81" name="Picture 3" descr="Tessafilm_7">
                <a:extLst>
                  <a:ext uri="{FF2B5EF4-FFF2-40B4-BE49-F238E27FC236}">
                    <a16:creationId xmlns:a16="http://schemas.microsoft.com/office/drawing/2014/main" id="{1E18A8BB-623D-4EA0-A99C-E67EDB6FF4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E078D1D9-FAFA-4427-96F4-8B97E7F2D94D}"/>
                </a:ext>
              </a:extLst>
            </p:cNvPr>
            <p:cNvGrpSpPr/>
            <p:nvPr/>
          </p:nvGrpSpPr>
          <p:grpSpPr>
            <a:xfrm>
              <a:off x="-1" y="3193964"/>
              <a:ext cx="2101851" cy="1198217"/>
              <a:chOff x="6819767" y="830895"/>
              <a:chExt cx="3208789" cy="1198217"/>
            </a:xfrm>
          </p:grpSpPr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39F06F7B-48F6-4029-9454-46BBFBF7097A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Klarheit über die didaktische Funktion des jeweiligen Unterrichtsschrittes</a:t>
                </a:r>
              </a:p>
            </p:txBody>
          </p:sp>
          <p:pic>
            <p:nvPicPr>
              <p:cNvPr id="79" name="Picture 3" descr="Tessafilm_7">
                <a:extLst>
                  <a:ext uri="{FF2B5EF4-FFF2-40B4-BE49-F238E27FC236}">
                    <a16:creationId xmlns:a16="http://schemas.microsoft.com/office/drawing/2014/main" id="{30AB2FC0-A56F-4CE2-BD7D-0E6CD4AAE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3249D0A5-BE2C-42B4-87C7-BDAC5BC38095}"/>
              </a:ext>
            </a:extLst>
          </p:cNvPr>
          <p:cNvGrpSpPr/>
          <p:nvPr/>
        </p:nvGrpSpPr>
        <p:grpSpPr>
          <a:xfrm>
            <a:off x="2947386" y="2221930"/>
            <a:ext cx="3275861" cy="2170251"/>
            <a:chOff x="-1" y="2221930"/>
            <a:chExt cx="2281561" cy="2170251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C48B634E-0155-4CB0-A8D6-9DA1EAB24AEF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5B79535A-161F-4C5D-836A-9D5802E11A82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möglicher Impulse durch die Lehrperson sowie möglicher Interaktionen incl. erwarteter Interaktionsreaktionen </a:t>
                </a:r>
              </a:p>
            </p:txBody>
          </p:sp>
          <p:pic>
            <p:nvPicPr>
              <p:cNvPr id="88" name="Picture 3" descr="Tessafilm_7">
                <a:extLst>
                  <a:ext uri="{FF2B5EF4-FFF2-40B4-BE49-F238E27FC236}">
                    <a16:creationId xmlns:a16="http://schemas.microsoft.com/office/drawing/2014/main" id="{0A965891-4BB5-4E9A-ADCE-04F4C4B64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E148F3F0-990D-44E2-8F9D-B37162E1DA6B}"/>
                </a:ext>
              </a:extLst>
            </p:cNvPr>
            <p:cNvGrpSpPr/>
            <p:nvPr/>
          </p:nvGrpSpPr>
          <p:grpSpPr>
            <a:xfrm>
              <a:off x="-1" y="3301383"/>
              <a:ext cx="2101851" cy="1090798"/>
              <a:chOff x="6819767" y="938314"/>
              <a:chExt cx="3208789" cy="1090798"/>
            </a:xfrm>
          </p:grpSpPr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85F3999E-79E9-473F-822E-718716D16991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individuellen Bezug zur Zielgruppe / zur spezifischen Schülergruppe </a:t>
                </a:r>
              </a:p>
            </p:txBody>
          </p:sp>
          <p:pic>
            <p:nvPicPr>
              <p:cNvPr id="86" name="Picture 3" descr="Tessafilm_7">
                <a:extLst>
                  <a:ext uri="{FF2B5EF4-FFF2-40B4-BE49-F238E27FC236}">
                    <a16:creationId xmlns:a16="http://schemas.microsoft.com/office/drawing/2014/main" id="{E5E92B67-BF24-48D5-8E44-9869C6119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>
                <a:off x="7832652" y="938314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DC7F59A0-F3A7-4EDE-8BFD-C955CF94F416}"/>
              </a:ext>
            </a:extLst>
          </p:cNvPr>
          <p:cNvGrpSpPr/>
          <p:nvPr/>
        </p:nvGrpSpPr>
        <p:grpSpPr>
          <a:xfrm>
            <a:off x="6014487" y="4220231"/>
            <a:ext cx="2400971" cy="2251590"/>
            <a:chOff x="-1" y="2221930"/>
            <a:chExt cx="2400971" cy="2251590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96D96439-A917-429D-BD63-D1E280A5C436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E75B76FC-EC8E-4638-A004-D5B56DFEC5C7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des Handlungsrahmens für alle Beteiligten</a:t>
                </a:r>
              </a:p>
            </p:txBody>
          </p:sp>
          <p:pic>
            <p:nvPicPr>
              <p:cNvPr id="95" name="Picture 3" descr="Tessafilm_7">
                <a:extLst>
                  <a:ext uri="{FF2B5EF4-FFF2-40B4-BE49-F238E27FC236}">
                    <a16:creationId xmlns:a16="http://schemas.microsoft.com/office/drawing/2014/main" id="{5628A380-1D7D-430C-89C5-36074DE3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0DBD3CA2-623B-46AB-9567-324ADBA7D670}"/>
                </a:ext>
              </a:extLst>
            </p:cNvPr>
            <p:cNvGrpSpPr/>
            <p:nvPr/>
          </p:nvGrpSpPr>
          <p:grpSpPr>
            <a:xfrm>
              <a:off x="-1" y="3193964"/>
              <a:ext cx="2400971" cy="1279556"/>
              <a:chOff x="6819767" y="830895"/>
              <a:chExt cx="3665440" cy="1279556"/>
            </a:xfrm>
          </p:grpSpPr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879886A7-805A-4FF7-A02C-993B0224F031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665440" cy="96414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einen Überblick über alle in der Unterrichtssequenz verwendeten Sozialformen</a:t>
                </a:r>
              </a:p>
            </p:txBody>
          </p:sp>
          <p:pic>
            <p:nvPicPr>
              <p:cNvPr id="93" name="Picture 3" descr="Tessafilm_7">
                <a:extLst>
                  <a:ext uri="{FF2B5EF4-FFF2-40B4-BE49-F238E27FC236}">
                    <a16:creationId xmlns:a16="http://schemas.microsoft.com/office/drawing/2014/main" id="{F179EB8D-4297-469C-AD23-5588ED17E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5D388A63-997F-4E2C-8C68-1799E9320EAA}"/>
              </a:ext>
            </a:extLst>
          </p:cNvPr>
          <p:cNvGrpSpPr/>
          <p:nvPr/>
        </p:nvGrpSpPr>
        <p:grpSpPr>
          <a:xfrm>
            <a:off x="7728039" y="2329349"/>
            <a:ext cx="2281561" cy="2170251"/>
            <a:chOff x="-1" y="2221930"/>
            <a:chExt cx="2281561" cy="2170251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B7B7114D-DB25-4B7B-808C-B7E6CD1BD92C}"/>
                </a:ext>
              </a:extLst>
            </p:cNvPr>
            <p:cNvGrpSpPr/>
            <p:nvPr/>
          </p:nvGrpSpPr>
          <p:grpSpPr>
            <a:xfrm>
              <a:off x="0" y="2221930"/>
              <a:ext cx="2281560" cy="1213728"/>
              <a:chOff x="7274967" y="808398"/>
              <a:chExt cx="3483141" cy="1213728"/>
            </a:xfrm>
          </p:grpSpPr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05134476-BFF7-4F72-BD40-A74AFD2B3547}"/>
                  </a:ext>
                </a:extLst>
              </p:cNvPr>
              <p:cNvSpPr/>
              <p:nvPr/>
            </p:nvSpPr>
            <p:spPr bwMode="gray">
              <a:xfrm>
                <a:off x="7274967" y="1199579"/>
                <a:ext cx="3483141" cy="822547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C00000"/>
                    </a:solidFill>
                    <a:cs typeface="Arial" charset="0"/>
                  </a:rPr>
                  <a:t>Angabe der Kompetenzerwartungen in Grob- und Feinzielen</a:t>
                </a:r>
              </a:p>
            </p:txBody>
          </p:sp>
          <p:pic>
            <p:nvPicPr>
              <p:cNvPr id="102" name="Picture 3" descr="Tessafilm_7">
                <a:extLst>
                  <a:ext uri="{FF2B5EF4-FFF2-40B4-BE49-F238E27FC236}">
                    <a16:creationId xmlns:a16="http://schemas.microsoft.com/office/drawing/2014/main" id="{3DA3970F-C64A-4A47-8918-56C3F47042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 rot="2228977">
                <a:off x="8267831" y="808398"/>
                <a:ext cx="957065" cy="483388"/>
              </a:xfrm>
              <a:prstGeom prst="rect">
                <a:avLst/>
              </a:prstGeom>
              <a:noFill/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A0CEA0BD-A863-44F4-970B-2112A9AF5CA1}"/>
                </a:ext>
              </a:extLst>
            </p:cNvPr>
            <p:cNvGrpSpPr/>
            <p:nvPr/>
          </p:nvGrpSpPr>
          <p:grpSpPr>
            <a:xfrm>
              <a:off x="-1" y="3193964"/>
              <a:ext cx="2101851" cy="1198217"/>
              <a:chOff x="6819767" y="830895"/>
              <a:chExt cx="3208789" cy="1198217"/>
            </a:xfrm>
          </p:grpSpPr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1BFABAF6-D24D-4C75-9DFC-BB8B906F810A}"/>
                  </a:ext>
                </a:extLst>
              </p:cNvPr>
              <p:cNvSpPr/>
              <p:nvPr/>
            </p:nvSpPr>
            <p:spPr bwMode="gray">
              <a:xfrm>
                <a:off x="6819767" y="1146311"/>
                <a:ext cx="3208789" cy="88280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>
                <a:outerShdw blurRad="88900" dist="25400" dir="7800000" algn="tl" rotWithShape="0">
                  <a:prstClr val="black">
                    <a:alpha val="35000"/>
                  </a:prstClr>
                </a:outerShdw>
              </a:effectLst>
            </p:spPr>
            <p:txBody>
              <a:bodyPr lIns="143986" tIns="143986" rIns="191981" bIns="95990"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de-DE" sz="1400" noProof="1">
                    <a:solidFill>
                      <a:srgbClr val="7030A0"/>
                    </a:solidFill>
                    <a:cs typeface="Arial" charset="0"/>
                  </a:rPr>
                  <a:t>ermöglicht Sicherstellung der Kompetenzerfüllung </a:t>
                </a:r>
              </a:p>
            </p:txBody>
          </p:sp>
          <p:pic>
            <p:nvPicPr>
              <p:cNvPr id="100" name="Picture 3" descr="Tessafilm_7">
                <a:extLst>
                  <a:ext uri="{FF2B5EF4-FFF2-40B4-BE49-F238E27FC236}">
                    <a16:creationId xmlns:a16="http://schemas.microsoft.com/office/drawing/2014/main" id="{D6899FB8-4F26-442D-9066-D67569904D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392" b="89275"/>
              <a:stretch>
                <a:fillRect/>
              </a:stretch>
            </p:blipFill>
            <p:spPr bwMode="auto">
              <a:xfrm>
                <a:off x="7869215" y="830895"/>
                <a:ext cx="957065" cy="4833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FAA6981D-41F1-4F4E-83EE-5E7B1DA7C397}"/>
              </a:ext>
            </a:extLst>
          </p:cNvPr>
          <p:cNvGrpSpPr/>
          <p:nvPr/>
        </p:nvGrpSpPr>
        <p:grpSpPr>
          <a:xfrm>
            <a:off x="9485504" y="4220231"/>
            <a:ext cx="2281560" cy="1213728"/>
            <a:chOff x="7274967" y="808398"/>
            <a:chExt cx="3483141" cy="1213728"/>
          </a:xfrm>
        </p:grpSpPr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FA16D5B4-2F84-4F7A-BE94-9E7F3C3C7812}"/>
                </a:ext>
              </a:extLst>
            </p:cNvPr>
            <p:cNvSpPr/>
            <p:nvPr/>
          </p:nvSpPr>
          <p:spPr bwMode="gray">
            <a:xfrm>
              <a:off x="7274967" y="1199579"/>
              <a:ext cx="3483141" cy="82254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de-DE" sz="1400" noProof="1">
                  <a:solidFill>
                    <a:srgbClr val="C00000"/>
                  </a:solidFill>
                  <a:cs typeface="Arial" charset="0"/>
                </a:rPr>
                <a:t>Angabe des Material- und Medieneinsatzes </a:t>
              </a:r>
            </a:p>
          </p:txBody>
        </p:sp>
        <p:pic>
          <p:nvPicPr>
            <p:cNvPr id="105" name="Picture 3" descr="Tessafilm_7">
              <a:extLst>
                <a:ext uri="{FF2B5EF4-FFF2-40B4-BE49-F238E27FC236}">
                  <a16:creationId xmlns:a16="http://schemas.microsoft.com/office/drawing/2014/main" id="{327D676C-2122-469B-86A4-ECBD69E24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70392" b="89275"/>
            <a:stretch>
              <a:fillRect/>
            </a:stretch>
          </p:blipFill>
          <p:spPr bwMode="auto">
            <a:xfrm rot="2228977">
              <a:off x="8267831" y="808398"/>
              <a:ext cx="957065" cy="483388"/>
            </a:xfrm>
            <a:prstGeom prst="rect">
              <a:avLst/>
            </a:prstGeom>
            <a:noFill/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386786" y="5262668"/>
            <a:ext cx="1639726" cy="1559510"/>
            <a:chOff x="4770248" y="1565014"/>
            <a:chExt cx="3919725" cy="3727972"/>
          </a:xfrm>
        </p:grpSpPr>
        <p:grpSp>
          <p:nvGrpSpPr>
            <p:cNvPr id="107" name="Gruppieren 30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4"/>
              <a:ext cx="3919725" cy="3727972"/>
              <a:chOff x="5074629" y="2089476"/>
              <a:chExt cx="3367088" cy="3202370"/>
            </a:xfrm>
            <a:effectLst/>
          </p:grpSpPr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0" name="Gruppieren 51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19683" y="2298834"/>
              <a:ext cx="3521960" cy="1888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kompetenz</a:t>
              </a:r>
              <a:r>
                <a:rPr lang="en-US" sz="16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-</a:t>
              </a:r>
            </a:p>
            <a:p>
              <a:pPr algn="ctr"/>
              <a:r>
                <a:rPr lang="en-US" sz="16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orientiertes</a:t>
              </a:r>
              <a:r>
                <a:rPr lang="en-US" sz="16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Planungsmodell</a:t>
              </a:r>
              <a:endParaRPr lang="en-US" sz="16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6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Unterrichtsplanung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Literaturempfehlung</a:t>
            </a:r>
          </a:p>
        </p:txBody>
      </p:sp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C99FAAA2-53A8-458D-99B0-7BA4CEFDD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465" y="318253"/>
            <a:ext cx="576864" cy="57686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6490B7C-31FA-4802-BA65-9B7549A31AAA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519953" y="1494605"/>
            <a:ext cx="11346608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dirty="0"/>
              <a:t>Esslinger-Hinz, Ilona; </a:t>
            </a:r>
            <a:r>
              <a:rPr lang="de-DE" dirty="0" err="1"/>
              <a:t>Wigbers</a:t>
            </a:r>
            <a:r>
              <a:rPr lang="de-DE" dirty="0"/>
              <a:t>, Melanie; </a:t>
            </a:r>
            <a:r>
              <a:rPr lang="de-DE" dirty="0" err="1"/>
              <a:t>Giovannini</a:t>
            </a:r>
            <a:r>
              <a:rPr lang="de-DE" dirty="0"/>
              <a:t>, Norbert; </a:t>
            </a:r>
            <a:r>
              <a:rPr lang="de-DE" dirty="0" err="1"/>
              <a:t>Hannig</a:t>
            </a:r>
            <a:r>
              <a:rPr lang="de-DE" dirty="0"/>
              <a:t>, Jutta; Herbert, Leonore; Jäkel, Lissy; </a:t>
            </a:r>
            <a:r>
              <a:rPr lang="de-DE" dirty="0" err="1"/>
              <a:t>Klingmüller</a:t>
            </a:r>
            <a:r>
              <a:rPr lang="de-DE" dirty="0"/>
              <a:t>, Christine; Lange, Bernward; </a:t>
            </a:r>
            <a:r>
              <a:rPr lang="de-DE" dirty="0" err="1"/>
              <a:t>Neubrech</a:t>
            </a:r>
            <a:r>
              <a:rPr lang="de-DE" dirty="0"/>
              <a:t>, Nadine &amp; </a:t>
            </a:r>
            <a:r>
              <a:rPr lang="de-DE" dirty="0" err="1"/>
              <a:t>Schnepf-Rimsa</a:t>
            </a:r>
            <a:r>
              <a:rPr lang="de-DE" dirty="0"/>
              <a:t>, Elke (2013): Der ausführliche Unterrichtsentwurf. Weinheim und Basel: Beltz.</a:t>
            </a:r>
          </a:p>
          <a:p>
            <a:pPr marL="450000" indent="-450000">
              <a:spcAft>
                <a:spcPts val="800"/>
              </a:spcAft>
            </a:pPr>
            <a:endParaRPr lang="de-DE" dirty="0"/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(2011): Unterrichtsmethoden II – Praxisband. 14.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(2014a): Was ist guter Unterricht? 10.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(2014b): Leitfaden Unterrichtsvorbereitung. 7. Auflage Berlin: Cornelsen.</a:t>
            </a:r>
          </a:p>
          <a:p>
            <a:pPr marL="450000" indent="-450000">
              <a:spcAft>
                <a:spcPts val="800"/>
              </a:spcAft>
            </a:pPr>
            <a:endParaRPr lang="de-DE" dirty="0"/>
          </a:p>
          <a:p>
            <a:pPr marL="450000" indent="-450000">
              <a:spcAft>
                <a:spcPts val="800"/>
              </a:spcAft>
            </a:pPr>
            <a:r>
              <a:rPr lang="de-DE" dirty="0"/>
              <a:t>Scholz, Lothar / Bundeszentrale für politische Bildung (2018): Methoden-Kiste. 8. Auflage. Bonn: </a:t>
            </a:r>
            <a:r>
              <a:rPr lang="de-DE" dirty="0" err="1"/>
              <a:t>bpb</a:t>
            </a:r>
            <a:r>
              <a:rPr lang="de-DE" dirty="0"/>
              <a:t>. Online-Bezug über URL: https://www.bpb.de/system/files/dokument_pdf/5683_akt_methoden-kiste_8aufl_180509_online.pdf , Tag des letzten Zugriffs: 15.11.2019.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Weinert, Franz E. (2001): Vergleichende Leistungsmessung in Schulen – Eine umstrittene Selbstverständlichkeit. In: Weinert, Franz E. (</a:t>
            </a:r>
            <a:r>
              <a:rPr lang="de-DE" dirty="0" err="1"/>
              <a:t>Hg</a:t>
            </a:r>
            <a:r>
              <a:rPr lang="de-DE" dirty="0"/>
              <a:t>.): Leistungsmessungen in Schulen. S. 17-31. Weinheim u. Basel.</a:t>
            </a:r>
          </a:p>
        </p:txBody>
      </p:sp>
    </p:spTree>
    <p:extLst>
      <p:ext uri="{BB962C8B-B14F-4D97-AF65-F5344CB8AC3E}">
        <p14:creationId xmlns:p14="http://schemas.microsoft.com/office/powerpoint/2010/main" val="98843137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45569" y="-34233"/>
            <a:ext cx="6605145" cy="7383667"/>
            <a:chOff x="1445569" y="-34233"/>
            <a:chExt cx="6605145" cy="7383667"/>
          </a:xfrm>
        </p:grpSpPr>
        <p:sp>
          <p:nvSpPr>
            <p:cNvPr id="3" name="Rechteck 2"/>
            <p:cNvSpPr/>
            <p:nvPr/>
          </p:nvSpPr>
          <p:spPr bwMode="gray">
            <a:xfrm>
              <a:off x="6867377" y="1871222"/>
              <a:ext cx="1183337" cy="3770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3216920" lon="18441394" rev="6897346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23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4" name="Rechteck 3"/>
            <p:cNvSpPr/>
            <p:nvPr/>
          </p:nvSpPr>
          <p:spPr bwMode="gray">
            <a:xfrm>
              <a:off x="1445569" y="2092429"/>
              <a:ext cx="1015021" cy="315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289142" lon="17477284" rev="5199779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19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5" name="Rechteck 4"/>
            <p:cNvSpPr/>
            <p:nvPr/>
          </p:nvSpPr>
          <p:spPr bwMode="gray">
            <a:xfrm>
              <a:off x="5766820" y="1732511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785949" lon="17359409" rev="5509202"/>
                </a:camera>
                <a:lightRig rig="threePt" dir="t"/>
              </a:scene3d>
              <a:sp3d extrusionH="2159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6" name="Rechteck 5"/>
            <p:cNvSpPr/>
            <p:nvPr/>
          </p:nvSpPr>
          <p:spPr bwMode="gray">
            <a:xfrm>
              <a:off x="2972804" y="1101190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7670334" lon="3279169" rev="18116806"/>
                </a:camera>
                <a:lightRig rig="threePt" dir="t">
                  <a:rot lat="0" lon="0" rev="13200000"/>
                </a:lightRig>
              </a:scene3d>
              <a:sp3d extrusionH="1905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7" name="Rechteck 6"/>
            <p:cNvSpPr/>
            <p:nvPr/>
          </p:nvSpPr>
          <p:spPr bwMode="gray">
            <a:xfrm>
              <a:off x="1819043" y="1161405"/>
              <a:ext cx="66556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0090" lon="16780881" rev="5266741"/>
                </a:camera>
                <a:lightRig rig="threePt" dir="t"/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  <a:endParaRPr lang="en-US" sz="11500" b="1" cap="none" spc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dist="12700" dir="2700000" algn="tl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  <p:sp>
          <p:nvSpPr>
            <p:cNvPr id="8" name="Rechteck 7"/>
            <p:cNvSpPr/>
            <p:nvPr/>
          </p:nvSpPr>
          <p:spPr bwMode="gray">
            <a:xfrm>
              <a:off x="6528567" y="978459"/>
              <a:ext cx="665567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4268736" lon="3311397" rev="14011558"/>
                </a:camera>
                <a:lightRig rig="threePt" dir="t">
                  <a:rot lat="0" lon="0" rev="7800000"/>
                </a:lightRig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9" name="Rechteck 8"/>
            <p:cNvSpPr/>
            <p:nvPr/>
          </p:nvSpPr>
          <p:spPr bwMode="gray">
            <a:xfrm>
              <a:off x="5766820" y="2840507"/>
              <a:ext cx="138371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9188035" lon="19196580" rev="2724996"/>
                </a:camera>
                <a:lightRig rig="threePt" dir="t"/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87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0" name="Rechteck 9"/>
            <p:cNvSpPr/>
            <p:nvPr/>
          </p:nvSpPr>
          <p:spPr bwMode="gray">
            <a:xfrm>
              <a:off x="1876157" y="3021482"/>
              <a:ext cx="1269899" cy="4093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7507" lon="3392954" rev="17768812"/>
                </a:camera>
                <a:lightRig rig="threePt" dir="t">
                  <a:rot lat="0" lon="0" rev="8400000"/>
                </a:lightRig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60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1" name="Ellipse 30"/>
            <p:cNvSpPr/>
            <p:nvPr/>
          </p:nvSpPr>
          <p:spPr bwMode="gray">
            <a:xfrm>
              <a:off x="3252419" y="4408647"/>
              <a:ext cx="2638864" cy="77376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_color1"/>
            <p:cNvSpPr/>
            <p:nvPr/>
          </p:nvSpPr>
          <p:spPr bwMode="gray">
            <a:xfrm>
              <a:off x="3376244" y="-34233"/>
              <a:ext cx="2638864" cy="6447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HeroicExtremeLeftFacing" fov="1800000">
                  <a:rot lat="896495" lon="0" rev="0"/>
                </a:camera>
                <a:lightRig rig="threePt" dir="t"/>
              </a:scene3d>
              <a:sp3d extrusionH="635000">
                <a:bevelT w="50800" h="50800"/>
                <a:bevelB w="25400" h="25400"/>
              </a:sp3d>
            </a:bodyPr>
            <a:lstStyle/>
            <a:p>
              <a:pPr algn="ctr"/>
              <a:r>
                <a:rPr lang="en-US" sz="41300" b="1" cap="none" spc="0" dirty="0">
                  <a:ln w="12700">
                    <a:noFill/>
                    <a:prstDash val="solid"/>
                  </a:ln>
                  <a:solidFill>
                    <a:srgbClr val="094C74"/>
                  </a:solidFill>
                  <a:effectLst/>
                </a:rPr>
                <a:t>?</a:t>
              </a:r>
            </a:p>
          </p:txBody>
        </p:sp>
      </p:grp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2E7E5AF-9B52-4302-89AE-9C1F58AA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24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80585" y="1199982"/>
            <a:ext cx="10738625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dirty="0"/>
              <a:t>Esslinger-Hinz, Ilona; </a:t>
            </a:r>
            <a:r>
              <a:rPr lang="de-DE" dirty="0" err="1"/>
              <a:t>Wigbers</a:t>
            </a:r>
            <a:r>
              <a:rPr lang="de-DE" dirty="0"/>
              <a:t>, Melanie; </a:t>
            </a:r>
            <a:r>
              <a:rPr lang="de-DE" dirty="0" err="1"/>
              <a:t>Giovannini</a:t>
            </a:r>
            <a:r>
              <a:rPr lang="de-DE" dirty="0"/>
              <a:t>, Norbert; </a:t>
            </a:r>
            <a:r>
              <a:rPr lang="de-DE" dirty="0" err="1"/>
              <a:t>Hannig</a:t>
            </a:r>
            <a:r>
              <a:rPr lang="de-DE" dirty="0"/>
              <a:t>, Jutta; Herbert, Leonore; Jäkel, Lissy; </a:t>
            </a:r>
            <a:r>
              <a:rPr lang="de-DE" dirty="0" err="1"/>
              <a:t>Klingmüller</a:t>
            </a:r>
            <a:r>
              <a:rPr lang="de-DE" dirty="0"/>
              <a:t>, Christine; Lange, Bernward; </a:t>
            </a:r>
            <a:r>
              <a:rPr lang="de-DE" dirty="0" err="1"/>
              <a:t>Neubrech</a:t>
            </a:r>
            <a:r>
              <a:rPr lang="de-DE" dirty="0"/>
              <a:t>, Nadine &amp; </a:t>
            </a:r>
            <a:r>
              <a:rPr lang="de-DE" dirty="0" err="1"/>
              <a:t>Schnepf-Rimsa</a:t>
            </a:r>
            <a:r>
              <a:rPr lang="de-DE" dirty="0"/>
              <a:t>, Elke (2013): Der ausführliche Unterrichtsentwurf. Weinheim und Basel: Beltz.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(2011): Unterrichtsmethoden II – Praxisband. 14.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(2014a): Was ist guter Unterricht? 10. Auflage. Berlin: Cornelsen Verlag Scriptor GmbH &amp; Co. KG.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Meyer, Hilbert (2014b): Leitfaden Unterrichtsvorbereitung. 7. Auflage Berlin: Cornelsen.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Weinert, Franz E. (2001): Vergleichende Leistungsmessung in Schulen – Eine umstrittene Selbstverständlichkeit. In: Weinert, Franz E. (</a:t>
            </a:r>
            <a:r>
              <a:rPr lang="de-DE" dirty="0" err="1"/>
              <a:t>Hg</a:t>
            </a:r>
            <a:r>
              <a:rPr lang="de-DE" dirty="0"/>
              <a:t>.): Leistungsmessungen in Schulen. S. 17-31. Weinheim u. Basel.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60143F-2BFC-43AC-9AE0-D5721829B0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Literaturverzeichnis</a:t>
            </a:r>
          </a:p>
        </p:txBody>
      </p:sp>
    </p:spTree>
    <p:extLst>
      <p:ext uri="{BB962C8B-B14F-4D97-AF65-F5344CB8AC3E}">
        <p14:creationId xmlns:p14="http://schemas.microsoft.com/office/powerpoint/2010/main" val="312640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873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37</a:t>
            </a:fld>
            <a:endParaRPr lang="de-DE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8794F76-CAE9-4DAF-B347-C35CF6F2D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46799"/>
              </p:ext>
            </p:extLst>
          </p:nvPr>
        </p:nvGraphicFramePr>
        <p:xfrm>
          <a:off x="1198563" y="1363663"/>
          <a:ext cx="9793287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93194" imgH="4128812" progId="Word.Document.12">
                  <p:embed/>
                </p:oleObj>
              </mc:Choice>
              <mc:Fallback>
                <p:oleObj name="Document" r:id="rId2" imgW="9793194" imgH="412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8563" y="1363663"/>
                        <a:ext cx="9793287" cy="412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96664CB-1F29-4FCC-9A0A-9F5C6EE8DC13}"/>
              </a:ext>
            </a:extLst>
          </p:cNvPr>
          <p:cNvSpPr txBox="1"/>
          <p:nvPr/>
        </p:nvSpPr>
        <p:spPr>
          <a:xfrm>
            <a:off x="687418" y="1204523"/>
            <a:ext cx="10607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Planung des Unterrichts als </a:t>
            </a:r>
            <a:r>
              <a:rPr lang="de-DE" sz="2000" b="1" dirty="0"/>
              <a:t>zentrale Aufgabe </a:t>
            </a:r>
            <a:r>
              <a:rPr lang="de-DE" sz="2000" dirty="0"/>
              <a:t>der Lehrperson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Artikulation des Unterrichts als </a:t>
            </a:r>
            <a:r>
              <a:rPr lang="de-DE" sz="2000" b="1" dirty="0"/>
              <a:t>Hilfe zur Vorbereitung und Durchführung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b="1" dirty="0"/>
              <a:t>Ziele: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geplant-strukturiertes, imaginatives Vorausdenken einer Lehr-Lern-Situation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Visualisierung der Überlegungen in schriftlich-bildlicher und nachvollziehbarer Form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produktiv verlangsamte Auseinandersetzung mit dem Unterrichtsverlauf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Erkennen von Widersprüchen im Vorfeld </a:t>
            </a:r>
          </a:p>
        </p:txBody>
      </p:sp>
      <p:grpSp>
        <p:nvGrpSpPr>
          <p:cNvPr id="13" name="Gruppieren 25">
            <a:extLst>
              <a:ext uri="{FF2B5EF4-FFF2-40B4-BE49-F238E27FC236}">
                <a16:creationId xmlns:a16="http://schemas.microsoft.com/office/drawing/2014/main" id="{8A27D7FF-F11C-4484-B246-215A408D7991}"/>
              </a:ext>
            </a:extLst>
          </p:cNvPr>
          <p:cNvGrpSpPr/>
          <p:nvPr/>
        </p:nvGrpSpPr>
        <p:grpSpPr>
          <a:xfrm>
            <a:off x="8743321" y="3997012"/>
            <a:ext cx="3103335" cy="2024222"/>
            <a:chOff x="4319815" y="1795396"/>
            <a:chExt cx="4948010" cy="3227454"/>
          </a:xfrm>
        </p:grpSpPr>
        <p:pic>
          <p:nvPicPr>
            <p:cNvPr id="20" name="_effect">
              <a:extLst>
                <a:ext uri="{FF2B5EF4-FFF2-40B4-BE49-F238E27FC236}">
                  <a16:creationId xmlns:a16="http://schemas.microsoft.com/office/drawing/2014/main" id="{34C91667-EE26-4F58-B294-47A81A86C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rot="615272">
              <a:off x="4319815" y="4335325"/>
              <a:ext cx="4948010" cy="661952"/>
            </a:xfrm>
            <a:prstGeom prst="rect">
              <a:avLst/>
            </a:prstGeom>
            <a:noFill/>
          </p:spPr>
        </p:pic>
        <p:grpSp>
          <p:nvGrpSpPr>
            <p:cNvPr id="21" name="Gruppieren 29">
              <a:extLst>
                <a:ext uri="{FF2B5EF4-FFF2-40B4-BE49-F238E27FC236}">
                  <a16:creationId xmlns:a16="http://schemas.microsoft.com/office/drawing/2014/main" id="{BCB70769-F3EF-49CF-834D-9FBC466B1396}"/>
                </a:ext>
              </a:extLst>
            </p:cNvPr>
            <p:cNvGrpSpPr/>
            <p:nvPr/>
          </p:nvGrpSpPr>
          <p:grpSpPr bwMode="gray">
            <a:xfrm>
              <a:off x="5208519" y="1795396"/>
              <a:ext cx="2609219" cy="3227454"/>
              <a:chOff x="5208519" y="1795396"/>
              <a:chExt cx="2801469" cy="3465256"/>
            </a:xfrm>
          </p:grpSpPr>
          <p:sp>
            <p:nvSpPr>
              <p:cNvPr id="22" name="Rectangle 60">
                <a:extLst>
                  <a:ext uri="{FF2B5EF4-FFF2-40B4-BE49-F238E27FC236}">
                    <a16:creationId xmlns:a16="http://schemas.microsoft.com/office/drawing/2014/main" id="{62AA302A-A1B9-41DD-9991-1915C95947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>
                <a:off x="7074975" y="3733227"/>
                <a:ext cx="249813" cy="11063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646464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3" name="Freeform 61">
                <a:extLst>
                  <a:ext uri="{FF2B5EF4-FFF2-40B4-BE49-F238E27FC236}">
                    <a16:creationId xmlns:a16="http://schemas.microsoft.com/office/drawing/2014/main" id="{00899A2F-4498-4D90-A34C-25900AE48306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7649544" y="3583340"/>
                <a:ext cx="360444" cy="16773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17" y="154"/>
                  </a:cxn>
                  <a:cxn ang="0">
                    <a:pos x="33" y="140"/>
                  </a:cxn>
                  <a:cxn ang="0">
                    <a:pos x="33" y="14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54">
                    <a:moveTo>
                      <a:pt x="0" y="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50"/>
                      <a:pt x="7" y="154"/>
                      <a:pt x="17" y="154"/>
                    </a:cubicBezTo>
                    <a:cubicBezTo>
                      <a:pt x="26" y="154"/>
                      <a:pt x="33" y="150"/>
                      <a:pt x="33" y="140"/>
                    </a:cubicBezTo>
                    <a:cubicBezTo>
                      <a:pt x="33" y="140"/>
                      <a:pt x="33" y="140"/>
                      <a:pt x="33" y="14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D7D7D"/>
                  </a:gs>
                  <a:gs pos="50000">
                    <a:srgbClr val="000000"/>
                  </a:gs>
                  <a:gs pos="100000">
                    <a:srgbClr val="64646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4" name="Freeform 62">
                <a:extLst>
                  <a:ext uri="{FF2B5EF4-FFF2-40B4-BE49-F238E27FC236}">
                    <a16:creationId xmlns:a16="http://schemas.microsoft.com/office/drawing/2014/main" id="{AFE936FA-23D8-4B8A-8082-75D941409A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flipH="1">
                <a:off x="5208519" y="1795396"/>
                <a:ext cx="2398200" cy="2391062"/>
              </a:xfrm>
              <a:custGeom>
                <a:avLst/>
                <a:gdLst/>
                <a:ahLst/>
                <a:cxnLst>
                  <a:cxn ang="0">
                    <a:pos x="235" y="51"/>
                  </a:cxn>
                  <a:cxn ang="0">
                    <a:pos x="51" y="51"/>
                  </a:cxn>
                  <a:cxn ang="0">
                    <a:pos x="51" y="235"/>
                  </a:cxn>
                  <a:cxn ang="0">
                    <a:pos x="235" y="235"/>
                  </a:cxn>
                  <a:cxn ang="0">
                    <a:pos x="235" y="51"/>
                  </a:cxn>
                  <a:cxn ang="0">
                    <a:pos x="60" y="226"/>
                  </a:cxn>
                  <a:cxn ang="0">
                    <a:pos x="60" y="60"/>
                  </a:cxn>
                  <a:cxn ang="0">
                    <a:pos x="226" y="60"/>
                  </a:cxn>
                  <a:cxn ang="0">
                    <a:pos x="226" y="226"/>
                  </a:cxn>
                  <a:cxn ang="0">
                    <a:pos x="60" y="226"/>
                  </a:cxn>
                </a:cxnLst>
                <a:rect l="0" t="0" r="r" b="b"/>
                <a:pathLst>
                  <a:path w="286" h="286">
                    <a:moveTo>
                      <a:pt x="235" y="51"/>
                    </a:moveTo>
                    <a:cubicBezTo>
                      <a:pt x="184" y="0"/>
                      <a:pt x="102" y="0"/>
                      <a:pt x="51" y="51"/>
                    </a:cubicBezTo>
                    <a:cubicBezTo>
                      <a:pt x="0" y="102"/>
                      <a:pt x="0" y="184"/>
                      <a:pt x="51" y="235"/>
                    </a:cubicBezTo>
                    <a:cubicBezTo>
                      <a:pt x="102" y="286"/>
                      <a:pt x="184" y="286"/>
                      <a:pt x="235" y="235"/>
                    </a:cubicBezTo>
                    <a:cubicBezTo>
                      <a:pt x="286" y="184"/>
                      <a:pt x="286" y="102"/>
                      <a:pt x="235" y="51"/>
                    </a:cubicBezTo>
                    <a:close/>
                    <a:moveTo>
                      <a:pt x="60" y="226"/>
                    </a:moveTo>
                    <a:cubicBezTo>
                      <a:pt x="14" y="180"/>
                      <a:pt x="14" y="106"/>
                      <a:pt x="60" y="60"/>
                    </a:cubicBezTo>
                    <a:cubicBezTo>
                      <a:pt x="106" y="14"/>
                      <a:pt x="180" y="14"/>
                      <a:pt x="226" y="60"/>
                    </a:cubicBezTo>
                    <a:cubicBezTo>
                      <a:pt x="272" y="106"/>
                      <a:pt x="272" y="180"/>
                      <a:pt x="226" y="226"/>
                    </a:cubicBezTo>
                    <a:cubicBezTo>
                      <a:pt x="180" y="272"/>
                      <a:pt x="106" y="272"/>
                      <a:pt x="60" y="22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D7D7D7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5" name="Freeform 63">
                <a:extLst>
                  <a:ext uri="{FF2B5EF4-FFF2-40B4-BE49-F238E27FC236}">
                    <a16:creationId xmlns:a16="http://schemas.microsoft.com/office/drawing/2014/main" id="{CE1F4C3C-6119-4FEB-991D-9C1DEE683FC7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>
                <a:off x="5383388" y="1966696"/>
                <a:ext cx="2041325" cy="2044894"/>
              </a:xfrm>
              <a:custGeom>
                <a:avLst/>
                <a:gdLst/>
                <a:ahLst/>
                <a:cxnLst>
                  <a:cxn ang="0">
                    <a:pos x="201" y="201"/>
                  </a:cxn>
                  <a:cxn ang="0">
                    <a:pos x="43" y="201"/>
                  </a:cxn>
                  <a:cxn ang="0">
                    <a:pos x="43" y="43"/>
                  </a:cxn>
                  <a:cxn ang="0">
                    <a:pos x="201" y="43"/>
                  </a:cxn>
                  <a:cxn ang="0">
                    <a:pos x="201" y="201"/>
                  </a:cxn>
                </a:cxnLst>
                <a:rect l="0" t="0" r="r" b="b"/>
                <a:pathLst>
                  <a:path w="244" h="244">
                    <a:moveTo>
                      <a:pt x="201" y="201"/>
                    </a:moveTo>
                    <a:cubicBezTo>
                      <a:pt x="157" y="244"/>
                      <a:pt x="87" y="244"/>
                      <a:pt x="43" y="201"/>
                    </a:cubicBezTo>
                    <a:cubicBezTo>
                      <a:pt x="0" y="157"/>
                      <a:pt x="0" y="87"/>
                      <a:pt x="43" y="43"/>
                    </a:cubicBezTo>
                    <a:cubicBezTo>
                      <a:pt x="87" y="0"/>
                      <a:pt x="157" y="0"/>
                      <a:pt x="201" y="43"/>
                    </a:cubicBezTo>
                    <a:cubicBezTo>
                      <a:pt x="244" y="87"/>
                      <a:pt x="244" y="157"/>
                      <a:pt x="201" y="201"/>
                    </a:cubicBezTo>
                    <a:close/>
                  </a:path>
                </a:pathLst>
              </a:custGeom>
              <a:noFill/>
              <a:ln w="15875">
                <a:solidFill>
                  <a:srgbClr val="AFAFA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AC8E1209-BB72-4CBF-917F-8F999DA54C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86882" y="2073758"/>
                <a:ext cx="1834338" cy="101352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125"/>
                  </a:cxn>
                  <a:cxn ang="0">
                    <a:pos x="34" y="136"/>
                  </a:cxn>
                  <a:cxn ang="0">
                    <a:pos x="61" y="139"/>
                  </a:cxn>
                  <a:cxn ang="0">
                    <a:pos x="140" y="115"/>
                  </a:cxn>
                  <a:cxn ang="0">
                    <a:pos x="199" y="103"/>
                  </a:cxn>
                  <a:cxn ang="0">
                    <a:pos x="220" y="109"/>
                  </a:cxn>
                  <a:cxn ang="0">
                    <a:pos x="254" y="123"/>
                  </a:cxn>
                  <a:cxn ang="0">
                    <a:pos x="127" y="0"/>
                  </a:cxn>
                </a:cxnLst>
                <a:rect l="0" t="0" r="r" b="b"/>
                <a:pathLst>
                  <a:path w="254" h="140">
                    <a:moveTo>
                      <a:pt x="127" y="0"/>
                    </a:moveTo>
                    <a:cubicBezTo>
                      <a:pt x="58" y="0"/>
                      <a:pt x="2" y="56"/>
                      <a:pt x="0" y="125"/>
                    </a:cubicBezTo>
                    <a:cubicBezTo>
                      <a:pt x="9" y="128"/>
                      <a:pt x="21" y="132"/>
                      <a:pt x="34" y="136"/>
                    </a:cubicBezTo>
                    <a:cubicBezTo>
                      <a:pt x="43" y="138"/>
                      <a:pt x="53" y="140"/>
                      <a:pt x="61" y="139"/>
                    </a:cubicBezTo>
                    <a:cubicBezTo>
                      <a:pt x="86" y="138"/>
                      <a:pt x="117" y="121"/>
                      <a:pt x="140" y="115"/>
                    </a:cubicBezTo>
                    <a:cubicBezTo>
                      <a:pt x="163" y="109"/>
                      <a:pt x="178" y="102"/>
                      <a:pt x="199" y="103"/>
                    </a:cubicBezTo>
                    <a:cubicBezTo>
                      <a:pt x="205" y="104"/>
                      <a:pt x="213" y="106"/>
                      <a:pt x="220" y="109"/>
                    </a:cubicBezTo>
                    <a:cubicBezTo>
                      <a:pt x="232" y="113"/>
                      <a:pt x="245" y="119"/>
                      <a:pt x="254" y="123"/>
                    </a:cubicBezTo>
                    <a:cubicBezTo>
                      <a:pt x="252" y="55"/>
                      <a:pt x="196" y="0"/>
                      <a:pt x="127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58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  <p:sp>
            <p:nvSpPr>
              <p:cNvPr id="27" name="Freeform 65">
                <a:extLst>
                  <a:ext uri="{FF2B5EF4-FFF2-40B4-BE49-F238E27FC236}">
                    <a16:creationId xmlns:a16="http://schemas.microsoft.com/office/drawing/2014/main" id="{F76C12E1-24D6-4B23-A4EE-9E74F848F3CB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>
                <a:off x="5825913" y="2412790"/>
                <a:ext cx="1134863" cy="1131294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30" y="129"/>
                  </a:cxn>
                  <a:cxn ang="0">
                    <a:pos x="0" y="129"/>
                  </a:cxn>
                  <a:cxn ang="0">
                    <a:pos x="0" y="188"/>
                  </a:cxn>
                  <a:cxn ang="0">
                    <a:pos x="130" y="188"/>
                  </a:cxn>
                  <a:cxn ang="0">
                    <a:pos x="130" y="318"/>
                  </a:cxn>
                  <a:cxn ang="0">
                    <a:pos x="189" y="318"/>
                  </a:cxn>
                  <a:cxn ang="0">
                    <a:pos x="189" y="188"/>
                  </a:cxn>
                  <a:cxn ang="0">
                    <a:pos x="319" y="188"/>
                  </a:cxn>
                  <a:cxn ang="0">
                    <a:pos x="319" y="129"/>
                  </a:cxn>
                  <a:cxn ang="0">
                    <a:pos x="189" y="129"/>
                  </a:cxn>
                  <a:cxn ang="0">
                    <a:pos x="189" y="0"/>
                  </a:cxn>
                  <a:cxn ang="0">
                    <a:pos x="130" y="0"/>
                  </a:cxn>
                </a:cxnLst>
                <a:rect l="0" t="0" r="r" b="b"/>
                <a:pathLst>
                  <a:path w="319" h="318">
                    <a:moveTo>
                      <a:pt x="130" y="0"/>
                    </a:moveTo>
                    <a:lnTo>
                      <a:pt x="130" y="129"/>
                    </a:lnTo>
                    <a:lnTo>
                      <a:pt x="0" y="129"/>
                    </a:lnTo>
                    <a:lnTo>
                      <a:pt x="0" y="188"/>
                    </a:lnTo>
                    <a:lnTo>
                      <a:pt x="130" y="188"/>
                    </a:lnTo>
                    <a:lnTo>
                      <a:pt x="130" y="318"/>
                    </a:lnTo>
                    <a:lnTo>
                      <a:pt x="189" y="318"/>
                    </a:lnTo>
                    <a:lnTo>
                      <a:pt x="189" y="188"/>
                    </a:lnTo>
                    <a:lnTo>
                      <a:pt x="319" y="188"/>
                    </a:lnTo>
                    <a:lnTo>
                      <a:pt x="319" y="129"/>
                    </a:lnTo>
                    <a:lnTo>
                      <a:pt x="189" y="129"/>
                    </a:lnTo>
                    <a:lnTo>
                      <a:pt x="189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969696"/>
              </a:solidFill>
              <a:ln w="15875" cap="rnd">
                <a:noFill/>
                <a:miter lim="800000"/>
                <a:headEnd/>
                <a:tailEnd/>
              </a:ln>
              <a:effectLst>
                <a:innerShdw blurRad="114300">
                  <a:srgbClr val="000000"/>
                </a:innerShdw>
              </a:effectLst>
            </p:spPr>
            <p:txBody>
              <a:bodyPr/>
              <a:lstStyle/>
              <a:p>
                <a:endParaRPr lang="en-US" noProof="1"/>
              </a:p>
            </p:txBody>
          </p:sp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5939791"/>
            <a:ext cx="286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93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F1A3C64-DEA0-4678-968E-4F91BF3943CB}"/>
              </a:ext>
            </a:extLst>
          </p:cNvPr>
          <p:cNvSpPr txBox="1"/>
          <p:nvPr/>
        </p:nvSpPr>
        <p:spPr>
          <a:xfrm>
            <a:off x="687418" y="1207479"/>
            <a:ext cx="10607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Ausrichtung der Artikulation auf den methodischen Gang: </a:t>
            </a:r>
          </a:p>
          <a:p>
            <a:pPr lvl="1">
              <a:lnSpc>
                <a:spcPct val="150000"/>
              </a:lnSpc>
            </a:pPr>
            <a:r>
              <a:rPr lang="de-DE" sz="2000" dirty="0"/>
              <a:t>Wechselwirkung zwischen dem methodischen Handeln des Lehrenden und der Aneignungstätigkeit der Schüler*innen (Stimmigkeit von Zielen, Inhalten, Methoden)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D1DE287-6D42-4310-8CA9-810817DA0988}"/>
              </a:ext>
            </a:extLst>
          </p:cNvPr>
          <p:cNvGrpSpPr/>
          <p:nvPr/>
        </p:nvGrpSpPr>
        <p:grpSpPr>
          <a:xfrm>
            <a:off x="687415" y="2727904"/>
            <a:ext cx="5040522" cy="1951722"/>
            <a:chOff x="1573914" y="3375571"/>
            <a:chExt cx="4680000" cy="21422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CA6718-3121-457D-AF36-B0E6603983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3375571"/>
              <a:ext cx="4680000" cy="75591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dirty="0"/>
                <a:t>Äußere, in der zeitlichen Abfolge der Unterrichtsschritte vorliegende Seite</a:t>
              </a:r>
              <a:endParaRPr lang="de-DE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8E96790-6789-415F-9F7D-2E578C28C8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4131483"/>
              <a:ext cx="4680000" cy="1386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Tempo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Zeit 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Schrittigkeit 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C2ED7CB-ABAF-4D2F-9AF5-C6F88FF57AE2}"/>
              </a:ext>
            </a:extLst>
          </p:cNvPr>
          <p:cNvGrpSpPr/>
          <p:nvPr/>
        </p:nvGrpSpPr>
        <p:grpSpPr>
          <a:xfrm>
            <a:off x="6027168" y="2727905"/>
            <a:ext cx="5040522" cy="1951721"/>
            <a:chOff x="6458776" y="4131482"/>
            <a:chExt cx="4680000" cy="2142223"/>
          </a:xfrm>
        </p:grpSpPr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86B4BC9B-9BF6-4FDC-A562-930901DDC4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8776" y="4131482"/>
              <a:ext cx="4680000" cy="75591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0" rIns="0" bIns="0" anchor="ctr"/>
            <a:lstStyle/>
            <a:p>
              <a:pPr defTabSz="801688" eaLnBrk="0" hangingPunct="0"/>
              <a:r>
                <a:rPr lang="de-DE" b="1" noProof="1">
                  <a:solidFill>
                    <a:srgbClr val="000000"/>
                  </a:solidFill>
                  <a:cs typeface="Arial" charset="0"/>
                </a:rPr>
                <a:t>Innere, aus der Folgerichtigkeit dieser Schritte zu erschließende Seite / methodischer Gang </a:t>
              </a: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42502F2F-5EE2-4AD5-A87E-96DFFE5CF7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8776" y="4887393"/>
              <a:ext cx="4680000" cy="1386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sz="1600" dirty="0">
                  <a:solidFill>
                    <a:srgbClr val="000000"/>
                  </a:solidFill>
                  <a:cs typeface="Arial" charset="0"/>
                </a:rPr>
                <a:t>methodische Linienführung 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altLang="en-US" sz="1600" dirty="0">
                  <a:solidFill>
                    <a:srgbClr val="000000"/>
                  </a:solidFill>
                  <a:cs typeface="Arial" charset="0"/>
                </a:rPr>
                <a:t>Modellvorstellungen zum Unterrichtsverlauf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12BCB2E-56CE-4E74-B40E-ED430BF9E931}"/>
              </a:ext>
            </a:extLst>
          </p:cNvPr>
          <p:cNvGrpSpPr/>
          <p:nvPr/>
        </p:nvGrpSpPr>
        <p:grpSpPr>
          <a:xfrm>
            <a:off x="687415" y="4843745"/>
            <a:ext cx="5040522" cy="1464076"/>
            <a:chOff x="1573914" y="3375571"/>
            <a:chExt cx="4680000" cy="1727302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3BDF7E8B-A69C-403E-9526-B9D012F89B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3375571"/>
              <a:ext cx="4680000" cy="4721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>
                <a:defRPr/>
              </a:pPr>
              <a:r>
                <a:rPr lang="de-DE" b="1" dirty="0"/>
                <a:t>Methodische Linienführung</a:t>
              </a:r>
              <a:endParaRPr lang="de-DE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45FB7CBA-0AF4-44F9-AF57-0934643A93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3914" y="3847730"/>
              <a:ext cx="4680000" cy="1255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 numCol="2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Lenkungslinie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Vertrautheitslinie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Gefühlslinie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Abstraktionslinie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de-DE" sz="1600" noProof="1">
                  <a:solidFill>
                    <a:srgbClr val="000000"/>
                  </a:solidFill>
                  <a:cs typeface="Arial" charset="0"/>
                </a:rPr>
                <a:t>Komplexitätslinie</a:t>
              </a:r>
            </a:p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de-DE" sz="16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52B24C3-2067-457D-9DA8-04AFD8AEB8F5}"/>
              </a:ext>
            </a:extLst>
          </p:cNvPr>
          <p:cNvGrpSpPr/>
          <p:nvPr/>
        </p:nvGrpSpPr>
        <p:grpSpPr>
          <a:xfrm>
            <a:off x="6930191" y="4843745"/>
            <a:ext cx="2032899" cy="1335944"/>
            <a:chOff x="7637490" y="4871434"/>
            <a:chExt cx="2032899" cy="1335944"/>
          </a:xfrm>
          <a:solidFill>
            <a:srgbClr val="094C74"/>
          </a:solidFill>
        </p:grpSpPr>
        <p:sp>
          <p:nvSpPr>
            <p:cNvPr id="29" name="_color1">
              <a:extLst>
                <a:ext uri="{FF2B5EF4-FFF2-40B4-BE49-F238E27FC236}">
                  <a16:creationId xmlns:a16="http://schemas.microsoft.com/office/drawing/2014/main" id="{372F0C7F-386C-47C9-A356-C95225684839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7887035" y="5341769"/>
              <a:ext cx="1074354" cy="861793"/>
            </a:xfrm>
            <a:custGeom>
              <a:avLst/>
              <a:gdLst/>
              <a:ahLst/>
              <a:cxnLst>
                <a:cxn ang="0">
                  <a:pos x="447" y="448"/>
                </a:cxn>
                <a:cxn ang="0">
                  <a:pos x="891" y="448"/>
                </a:cxn>
                <a:cxn ang="0">
                  <a:pos x="891" y="448"/>
                </a:cxn>
                <a:cxn ang="0">
                  <a:pos x="893" y="448"/>
                </a:cxn>
                <a:cxn ang="0">
                  <a:pos x="975" y="366"/>
                </a:cxn>
                <a:cxn ang="0">
                  <a:pos x="951" y="308"/>
                </a:cxn>
                <a:cxn ang="0">
                  <a:pos x="920" y="201"/>
                </a:cxn>
                <a:cxn ang="0">
                  <a:pos x="1121" y="0"/>
                </a:cxn>
                <a:cxn ang="0">
                  <a:pos x="1323" y="201"/>
                </a:cxn>
                <a:cxn ang="0">
                  <a:pos x="1289" y="312"/>
                </a:cxn>
                <a:cxn ang="0">
                  <a:pos x="1270" y="366"/>
                </a:cxn>
                <a:cxn ang="0">
                  <a:pos x="1335" y="446"/>
                </a:cxn>
                <a:cxn ang="0">
                  <a:pos x="1352" y="448"/>
                </a:cxn>
                <a:cxn ang="0">
                  <a:pos x="1798" y="448"/>
                </a:cxn>
                <a:cxn ang="0">
                  <a:pos x="1798" y="894"/>
                </a:cxn>
                <a:cxn ang="0">
                  <a:pos x="1798" y="894"/>
                </a:cxn>
                <a:cxn ang="0">
                  <a:pos x="1798" y="895"/>
                </a:cxn>
                <a:cxn ang="0">
                  <a:pos x="1799" y="908"/>
                </a:cxn>
                <a:cxn ang="0">
                  <a:pos x="1880" y="977"/>
                </a:cxn>
                <a:cxn ang="0">
                  <a:pos x="1938" y="953"/>
                </a:cxn>
                <a:cxn ang="0">
                  <a:pos x="2044" y="923"/>
                </a:cxn>
                <a:cxn ang="0">
                  <a:pos x="2245" y="1124"/>
                </a:cxn>
                <a:cxn ang="0">
                  <a:pos x="2044" y="1325"/>
                </a:cxn>
                <a:cxn ang="0">
                  <a:pos x="1933" y="1292"/>
                </a:cxn>
                <a:cxn ang="0">
                  <a:pos x="1880" y="1272"/>
                </a:cxn>
                <a:cxn ang="0">
                  <a:pos x="1799" y="1338"/>
                </a:cxn>
                <a:cxn ang="0">
                  <a:pos x="1799" y="1341"/>
                </a:cxn>
                <a:cxn ang="0">
                  <a:pos x="1798" y="1354"/>
                </a:cxn>
                <a:cxn ang="0">
                  <a:pos x="1798" y="1800"/>
                </a:cxn>
                <a:cxn ang="0">
                  <a:pos x="1352" y="1800"/>
                </a:cxn>
                <a:cxn ang="0">
                  <a:pos x="1335" y="1799"/>
                </a:cxn>
                <a:cxn ang="0">
                  <a:pos x="1270" y="1718"/>
                </a:cxn>
                <a:cxn ang="0">
                  <a:pos x="1290" y="1665"/>
                </a:cxn>
                <a:cxn ang="0">
                  <a:pos x="1323" y="1554"/>
                </a:cxn>
                <a:cxn ang="0">
                  <a:pos x="1122" y="1352"/>
                </a:cxn>
                <a:cxn ang="0">
                  <a:pos x="920" y="1554"/>
                </a:cxn>
                <a:cxn ang="0">
                  <a:pos x="951" y="1660"/>
                </a:cxn>
                <a:cxn ang="0">
                  <a:pos x="975" y="1718"/>
                </a:cxn>
                <a:cxn ang="0">
                  <a:pos x="893" y="1800"/>
                </a:cxn>
                <a:cxn ang="0">
                  <a:pos x="891" y="1800"/>
                </a:cxn>
                <a:cxn ang="0">
                  <a:pos x="891" y="1800"/>
                </a:cxn>
                <a:cxn ang="0">
                  <a:pos x="447" y="1800"/>
                </a:cxn>
                <a:cxn ang="0">
                  <a:pos x="447" y="1354"/>
                </a:cxn>
                <a:cxn ang="0">
                  <a:pos x="447" y="1354"/>
                </a:cxn>
                <a:cxn ang="0">
                  <a:pos x="447" y="1353"/>
                </a:cxn>
                <a:cxn ang="0">
                  <a:pos x="365" y="1271"/>
                </a:cxn>
                <a:cxn ang="0">
                  <a:pos x="307" y="1295"/>
                </a:cxn>
                <a:cxn ang="0">
                  <a:pos x="201" y="1325"/>
                </a:cxn>
                <a:cxn ang="0">
                  <a:pos x="0" y="1124"/>
                </a:cxn>
                <a:cxn ang="0">
                  <a:pos x="201" y="923"/>
                </a:cxn>
                <a:cxn ang="0">
                  <a:pos x="312" y="956"/>
                </a:cxn>
                <a:cxn ang="0">
                  <a:pos x="365" y="976"/>
                </a:cxn>
                <a:cxn ang="0">
                  <a:pos x="446" y="910"/>
                </a:cxn>
                <a:cxn ang="0">
                  <a:pos x="447" y="894"/>
                </a:cxn>
                <a:cxn ang="0">
                  <a:pos x="447" y="448"/>
                </a:cxn>
              </a:cxnLst>
              <a:rect l="0" t="0" r="r" b="b"/>
              <a:pathLst>
                <a:path w="2245" h="1800">
                  <a:moveTo>
                    <a:pt x="447" y="448"/>
                  </a:moveTo>
                  <a:cubicBezTo>
                    <a:pt x="891" y="448"/>
                    <a:pt x="891" y="448"/>
                    <a:pt x="891" y="448"/>
                  </a:cubicBezTo>
                  <a:cubicBezTo>
                    <a:pt x="891" y="448"/>
                    <a:pt x="891" y="448"/>
                    <a:pt x="891" y="448"/>
                  </a:cubicBezTo>
                  <a:cubicBezTo>
                    <a:pt x="892" y="448"/>
                    <a:pt x="892" y="448"/>
                    <a:pt x="893" y="448"/>
                  </a:cubicBezTo>
                  <a:cubicBezTo>
                    <a:pt x="938" y="448"/>
                    <a:pt x="975" y="411"/>
                    <a:pt x="975" y="366"/>
                  </a:cubicBezTo>
                  <a:cubicBezTo>
                    <a:pt x="975" y="343"/>
                    <a:pt x="965" y="322"/>
                    <a:pt x="951" y="308"/>
                  </a:cubicBezTo>
                  <a:cubicBezTo>
                    <a:pt x="931" y="277"/>
                    <a:pt x="920" y="240"/>
                    <a:pt x="920" y="201"/>
                  </a:cubicBezTo>
                  <a:cubicBezTo>
                    <a:pt x="920" y="90"/>
                    <a:pt x="1010" y="0"/>
                    <a:pt x="1121" y="0"/>
                  </a:cubicBezTo>
                  <a:cubicBezTo>
                    <a:pt x="1233" y="0"/>
                    <a:pt x="1323" y="90"/>
                    <a:pt x="1323" y="201"/>
                  </a:cubicBezTo>
                  <a:cubicBezTo>
                    <a:pt x="1323" y="242"/>
                    <a:pt x="1311" y="280"/>
                    <a:pt x="1289" y="312"/>
                  </a:cubicBezTo>
                  <a:cubicBezTo>
                    <a:pt x="1277" y="326"/>
                    <a:pt x="1270" y="345"/>
                    <a:pt x="1270" y="366"/>
                  </a:cubicBezTo>
                  <a:cubicBezTo>
                    <a:pt x="1270" y="405"/>
                    <a:pt x="1298" y="439"/>
                    <a:pt x="1335" y="446"/>
                  </a:cubicBezTo>
                  <a:cubicBezTo>
                    <a:pt x="1341" y="447"/>
                    <a:pt x="1346" y="448"/>
                    <a:pt x="1352" y="448"/>
                  </a:cubicBezTo>
                  <a:cubicBezTo>
                    <a:pt x="1798" y="448"/>
                    <a:pt x="1798" y="448"/>
                    <a:pt x="1798" y="448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5"/>
                    <a:pt x="1798" y="895"/>
                  </a:cubicBezTo>
                  <a:cubicBezTo>
                    <a:pt x="1798" y="900"/>
                    <a:pt x="1798" y="904"/>
                    <a:pt x="1799" y="908"/>
                  </a:cubicBezTo>
                  <a:cubicBezTo>
                    <a:pt x="1805" y="947"/>
                    <a:pt x="1839" y="977"/>
                    <a:pt x="1880" y="977"/>
                  </a:cubicBezTo>
                  <a:cubicBezTo>
                    <a:pt x="1902" y="977"/>
                    <a:pt x="1923" y="968"/>
                    <a:pt x="1938" y="953"/>
                  </a:cubicBezTo>
                  <a:cubicBezTo>
                    <a:pt x="1969" y="934"/>
                    <a:pt x="2005" y="923"/>
                    <a:pt x="2044" y="923"/>
                  </a:cubicBezTo>
                  <a:cubicBezTo>
                    <a:pt x="2155" y="923"/>
                    <a:pt x="2245" y="1013"/>
                    <a:pt x="2245" y="1124"/>
                  </a:cubicBezTo>
                  <a:cubicBezTo>
                    <a:pt x="2245" y="1235"/>
                    <a:pt x="2155" y="1325"/>
                    <a:pt x="2044" y="1325"/>
                  </a:cubicBezTo>
                  <a:cubicBezTo>
                    <a:pt x="2003" y="1325"/>
                    <a:pt x="1965" y="1313"/>
                    <a:pt x="1933" y="1292"/>
                  </a:cubicBezTo>
                  <a:cubicBezTo>
                    <a:pt x="1919" y="1280"/>
                    <a:pt x="1900" y="1272"/>
                    <a:pt x="1880" y="1272"/>
                  </a:cubicBezTo>
                  <a:cubicBezTo>
                    <a:pt x="1840" y="1272"/>
                    <a:pt x="1807" y="1300"/>
                    <a:pt x="1799" y="1338"/>
                  </a:cubicBezTo>
                  <a:cubicBezTo>
                    <a:pt x="1799" y="1339"/>
                    <a:pt x="1799" y="1340"/>
                    <a:pt x="1799" y="1341"/>
                  </a:cubicBezTo>
                  <a:cubicBezTo>
                    <a:pt x="1798" y="1345"/>
                    <a:pt x="1798" y="1350"/>
                    <a:pt x="1798" y="1354"/>
                  </a:cubicBezTo>
                  <a:cubicBezTo>
                    <a:pt x="1798" y="1800"/>
                    <a:pt x="1798" y="1800"/>
                    <a:pt x="1798" y="1800"/>
                  </a:cubicBezTo>
                  <a:cubicBezTo>
                    <a:pt x="1352" y="1800"/>
                    <a:pt x="1352" y="1800"/>
                    <a:pt x="1352" y="1800"/>
                  </a:cubicBezTo>
                  <a:cubicBezTo>
                    <a:pt x="1346" y="1800"/>
                    <a:pt x="1341" y="1800"/>
                    <a:pt x="1335" y="1799"/>
                  </a:cubicBezTo>
                  <a:cubicBezTo>
                    <a:pt x="1298" y="1791"/>
                    <a:pt x="1270" y="1758"/>
                    <a:pt x="1270" y="1718"/>
                  </a:cubicBezTo>
                  <a:cubicBezTo>
                    <a:pt x="1270" y="1698"/>
                    <a:pt x="1277" y="1679"/>
                    <a:pt x="1290" y="1665"/>
                  </a:cubicBezTo>
                  <a:cubicBezTo>
                    <a:pt x="1311" y="1633"/>
                    <a:pt x="1323" y="1595"/>
                    <a:pt x="1323" y="1554"/>
                  </a:cubicBezTo>
                  <a:cubicBezTo>
                    <a:pt x="1323" y="1443"/>
                    <a:pt x="1233" y="1352"/>
                    <a:pt x="1122" y="1352"/>
                  </a:cubicBezTo>
                  <a:cubicBezTo>
                    <a:pt x="1010" y="1352"/>
                    <a:pt x="920" y="1443"/>
                    <a:pt x="920" y="1554"/>
                  </a:cubicBezTo>
                  <a:cubicBezTo>
                    <a:pt x="920" y="1593"/>
                    <a:pt x="931" y="1629"/>
                    <a:pt x="951" y="1660"/>
                  </a:cubicBezTo>
                  <a:cubicBezTo>
                    <a:pt x="965" y="1675"/>
                    <a:pt x="975" y="1695"/>
                    <a:pt x="975" y="1718"/>
                  </a:cubicBezTo>
                  <a:cubicBezTo>
                    <a:pt x="975" y="1763"/>
                    <a:pt x="938" y="1800"/>
                    <a:pt x="893" y="1800"/>
                  </a:cubicBezTo>
                  <a:cubicBezTo>
                    <a:pt x="892" y="1800"/>
                    <a:pt x="892" y="1800"/>
                    <a:pt x="891" y="1800"/>
                  </a:cubicBezTo>
                  <a:cubicBezTo>
                    <a:pt x="891" y="1800"/>
                    <a:pt x="891" y="1800"/>
                    <a:pt x="891" y="1800"/>
                  </a:cubicBezTo>
                  <a:cubicBezTo>
                    <a:pt x="447" y="1800"/>
                    <a:pt x="447" y="1800"/>
                    <a:pt x="447" y="1800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3"/>
                    <a:pt x="447" y="1353"/>
                  </a:cubicBezTo>
                  <a:cubicBezTo>
                    <a:pt x="447" y="1308"/>
                    <a:pt x="411" y="1271"/>
                    <a:pt x="365" y="1271"/>
                  </a:cubicBezTo>
                  <a:cubicBezTo>
                    <a:pt x="343" y="1271"/>
                    <a:pt x="322" y="1280"/>
                    <a:pt x="307" y="1295"/>
                  </a:cubicBezTo>
                  <a:cubicBezTo>
                    <a:pt x="276" y="1314"/>
                    <a:pt x="240" y="1325"/>
                    <a:pt x="201" y="1325"/>
                  </a:cubicBezTo>
                  <a:cubicBezTo>
                    <a:pt x="90" y="1325"/>
                    <a:pt x="0" y="1235"/>
                    <a:pt x="0" y="1124"/>
                  </a:cubicBezTo>
                  <a:cubicBezTo>
                    <a:pt x="0" y="1013"/>
                    <a:pt x="90" y="923"/>
                    <a:pt x="201" y="923"/>
                  </a:cubicBezTo>
                  <a:cubicBezTo>
                    <a:pt x="242" y="923"/>
                    <a:pt x="280" y="935"/>
                    <a:pt x="312" y="956"/>
                  </a:cubicBezTo>
                  <a:cubicBezTo>
                    <a:pt x="326" y="968"/>
                    <a:pt x="345" y="976"/>
                    <a:pt x="365" y="976"/>
                  </a:cubicBezTo>
                  <a:cubicBezTo>
                    <a:pt x="405" y="976"/>
                    <a:pt x="438" y="948"/>
                    <a:pt x="446" y="910"/>
                  </a:cubicBezTo>
                  <a:cubicBezTo>
                    <a:pt x="447" y="905"/>
                    <a:pt x="447" y="899"/>
                    <a:pt x="447" y="894"/>
                  </a:cubicBezTo>
                  <a:lnTo>
                    <a:pt x="447" y="448"/>
                  </a:ln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lIns="0" tIns="18000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30" name="_color1">
              <a:extLst>
                <a:ext uri="{FF2B5EF4-FFF2-40B4-BE49-F238E27FC236}">
                  <a16:creationId xmlns:a16="http://schemas.microsoft.com/office/drawing/2014/main" id="{5A3381DB-0AF9-4C8C-B9DC-AE6593343703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7637490" y="4871434"/>
              <a:ext cx="646922" cy="875939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noFill/>
                <a:cs typeface="Arial" charset="0"/>
              </a:endParaRPr>
            </a:p>
          </p:txBody>
        </p:sp>
        <p:sp>
          <p:nvSpPr>
            <p:cNvPr id="31" name="_color1">
              <a:extLst>
                <a:ext uri="{FF2B5EF4-FFF2-40B4-BE49-F238E27FC236}">
                  <a16:creationId xmlns:a16="http://schemas.microsoft.com/office/drawing/2014/main" id="{926C286E-A75A-434F-BB03-D2BF27827AED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8566266" y="4876460"/>
              <a:ext cx="646922" cy="875939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noFill/>
                <a:cs typeface="Arial" charset="0"/>
              </a:endParaRPr>
            </a:p>
          </p:txBody>
        </p:sp>
        <p:sp>
          <p:nvSpPr>
            <p:cNvPr id="32" name="_color1">
              <a:extLst>
                <a:ext uri="{FF2B5EF4-FFF2-40B4-BE49-F238E27FC236}">
                  <a16:creationId xmlns:a16="http://schemas.microsoft.com/office/drawing/2014/main" id="{EAE988A1-CEF0-4AE6-9E04-37470CBD6300}"/>
                </a:ext>
              </a:extLst>
            </p:cNvPr>
            <p:cNvSpPr>
              <a:spLocks/>
            </p:cNvSpPr>
            <p:nvPr/>
          </p:nvSpPr>
          <p:spPr bwMode="gray">
            <a:xfrm rot="18900000">
              <a:off x="9023467" y="5331439"/>
              <a:ext cx="646922" cy="875939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pFill/>
            <a:ln w="127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2200" b="1" dirty="0">
                <a:noFill/>
                <a:cs typeface="Arial" charset="0"/>
              </a:endParaRP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75145" y="6137272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</p:txBody>
      </p:sp>
    </p:spTree>
    <p:extLst>
      <p:ext uri="{BB962C8B-B14F-4D97-AF65-F5344CB8AC3E}">
        <p14:creationId xmlns:p14="http://schemas.microsoft.com/office/powerpoint/2010/main" val="2166664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3785BCE-806F-40B3-B78E-C406C1B79863}"/>
              </a:ext>
            </a:extLst>
          </p:cNvPr>
          <p:cNvGrpSpPr/>
          <p:nvPr/>
        </p:nvGrpSpPr>
        <p:grpSpPr>
          <a:xfrm>
            <a:off x="6382618" y="2326407"/>
            <a:ext cx="5512319" cy="3228754"/>
            <a:chOff x="6461205" y="1633392"/>
            <a:chExt cx="5512319" cy="322875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C613523-AB6D-48CF-A2F1-BD1417A9D6CF}"/>
                </a:ext>
              </a:extLst>
            </p:cNvPr>
            <p:cNvSpPr/>
            <p:nvPr/>
          </p:nvSpPr>
          <p:spPr bwMode="gray">
            <a:xfrm>
              <a:off x="6735519" y="1974919"/>
              <a:ext cx="4856562" cy="2887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lvl="1">
                <a:lnSpc>
                  <a:spcPct val="300000"/>
                </a:lnSpc>
              </a:pPr>
              <a:r>
                <a:rPr lang="de-DE" b="1" dirty="0">
                  <a:solidFill>
                    <a:srgbClr val="66A300"/>
                  </a:solidFill>
                  <a:ea typeface="Calibri"/>
                  <a:cs typeface="Times New Roman"/>
                </a:rPr>
                <a:t>Die Planung der Artikulation beinhaltet: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Unterrichtsziele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Unterrichtsinhalte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Vermittlungsmethode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Auswahl der medialen Hilfsmittel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20" name="Picture 3" descr="Tessafilm_7">
              <a:extLst>
                <a:ext uri="{FF2B5EF4-FFF2-40B4-BE49-F238E27FC236}">
                  <a16:creationId xmlns:a16="http://schemas.microsoft.com/office/drawing/2014/main" id="{9D4E5120-52B3-448B-9A1C-53F0B63CC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1176319">
              <a:off x="10859446" y="1823823"/>
              <a:ext cx="1114078" cy="483388"/>
            </a:xfrm>
            <a:prstGeom prst="rect">
              <a:avLst/>
            </a:prstGeom>
            <a:noFill/>
          </p:spPr>
        </p:pic>
        <p:pic>
          <p:nvPicPr>
            <p:cNvPr id="21" name="Picture 3" descr="Tessafilm_7">
              <a:extLst>
                <a:ext uri="{FF2B5EF4-FFF2-40B4-BE49-F238E27FC236}">
                  <a16:creationId xmlns:a16="http://schemas.microsoft.com/office/drawing/2014/main" id="{F00BE904-ECE8-4ACA-98F0-9F55FDA6D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20387253">
              <a:off x="6461205" y="1633392"/>
              <a:ext cx="1114078" cy="483388"/>
            </a:xfrm>
            <a:prstGeom prst="rect">
              <a:avLst/>
            </a:prstGeom>
            <a:noFill/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80D38A7-5F7A-4BEE-8FAB-6CF30630B8A0}"/>
              </a:ext>
            </a:extLst>
          </p:cNvPr>
          <p:cNvGrpSpPr/>
          <p:nvPr/>
        </p:nvGrpSpPr>
        <p:grpSpPr>
          <a:xfrm>
            <a:off x="130431" y="1134375"/>
            <a:ext cx="6070782" cy="3133330"/>
            <a:chOff x="6277443" y="1728816"/>
            <a:chExt cx="6070782" cy="313333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745D05B-91D0-473C-BF3C-16842845B8AC}"/>
                </a:ext>
              </a:extLst>
            </p:cNvPr>
            <p:cNvSpPr/>
            <p:nvPr/>
          </p:nvSpPr>
          <p:spPr bwMode="gray">
            <a:xfrm>
              <a:off x="6735519" y="1974919"/>
              <a:ext cx="5470594" cy="28872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>
              <a:outerShdw blurRad="88900" dist="25400" dir="7800000" algn="tl" rotWithShape="0">
                <a:prstClr val="black">
                  <a:alpha val="35000"/>
                </a:prstClr>
              </a:outerShdw>
            </a:effectLst>
          </p:spPr>
          <p:txBody>
            <a:bodyPr lIns="143986" tIns="143986" rIns="191981" bIns="95990" rtlCol="0" anchor="ctr"/>
            <a:lstStyle/>
            <a:p>
              <a:pPr lvl="1">
                <a:lnSpc>
                  <a:spcPct val="150000"/>
                </a:lnSpc>
              </a:pPr>
              <a:r>
                <a:rPr lang="de-DE" b="1" dirty="0">
                  <a:solidFill>
                    <a:srgbClr val="66A300"/>
                  </a:solidFill>
                  <a:ea typeface="Calibri"/>
                  <a:cs typeface="Times New Roman"/>
                </a:rPr>
                <a:t>Der Grundrhythmus der Artikulation </a:t>
              </a:r>
            </a:p>
            <a:p>
              <a:pPr lvl="1">
                <a:lnSpc>
                  <a:spcPct val="150000"/>
                </a:lnSpc>
              </a:pPr>
              <a:r>
                <a:rPr lang="de-DE" b="1" dirty="0">
                  <a:solidFill>
                    <a:srgbClr val="66A300"/>
                  </a:solidFill>
                  <a:ea typeface="Calibri"/>
                  <a:cs typeface="Times New Roman"/>
                </a:rPr>
                <a:t>ist ein Dreischritt:</a:t>
              </a:r>
            </a:p>
            <a:p>
              <a:pPr lvl="1">
                <a:lnSpc>
                  <a:spcPct val="150000"/>
                </a:lnSpc>
              </a:pPr>
              <a:endParaRPr lang="de-DE" sz="600" b="1" dirty="0">
                <a:solidFill>
                  <a:srgbClr val="C00000"/>
                </a:solidFill>
                <a:ea typeface="Calibri"/>
                <a:cs typeface="Times New Roman"/>
              </a:endParaRP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Einstieg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Erarbeitung</a:t>
              </a:r>
            </a:p>
            <a:p>
              <a:pPr marL="742950" lvl="1" indent="-28575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r>
                <a:rPr lang="de-DE" sz="1700" noProof="1">
                  <a:solidFill>
                    <a:srgbClr val="094C74"/>
                  </a:solidFill>
                  <a:cs typeface="Arial" charset="0"/>
                </a:rPr>
                <a:t>Ergebnissicherung</a:t>
              </a:r>
            </a:p>
            <a:p>
              <a:pPr lvl="1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de-DE" sz="1700" noProof="1">
                <a:solidFill>
                  <a:schemeClr val="accent5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24" name="Picture 3" descr="Tessafilm_7">
              <a:extLst>
                <a:ext uri="{FF2B5EF4-FFF2-40B4-BE49-F238E27FC236}">
                  <a16:creationId xmlns:a16="http://schemas.microsoft.com/office/drawing/2014/main" id="{FBDB24B8-B7F9-4185-8F43-53E6D7866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1176319">
              <a:off x="11234147" y="1728816"/>
              <a:ext cx="1114078" cy="483388"/>
            </a:xfrm>
            <a:prstGeom prst="rect">
              <a:avLst/>
            </a:prstGeom>
            <a:noFill/>
          </p:spPr>
        </p:pic>
        <p:pic>
          <p:nvPicPr>
            <p:cNvPr id="25" name="Picture 3" descr="Tessafilm_7">
              <a:extLst>
                <a:ext uri="{FF2B5EF4-FFF2-40B4-BE49-F238E27FC236}">
                  <a16:creationId xmlns:a16="http://schemas.microsoft.com/office/drawing/2014/main" id="{9F43CB84-2FB0-4555-AF92-FA0837B34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0392" b="89275"/>
            <a:stretch>
              <a:fillRect/>
            </a:stretch>
          </p:blipFill>
          <p:spPr bwMode="auto">
            <a:xfrm rot="19549540">
              <a:off x="6277443" y="1950584"/>
              <a:ext cx="1299546" cy="483388"/>
            </a:xfrm>
            <a:prstGeom prst="rect">
              <a:avLst/>
            </a:prstGeom>
            <a:noFill/>
          </p:spPr>
        </p:pic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5895716"/>
            <a:ext cx="286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Grafik 27" descr="Handwerker, Mechaniker, Helm, Arbeiter, Bauarbeiten">
            <a:extLst>
              <a:ext uri="{FF2B5EF4-FFF2-40B4-BE49-F238E27FC236}">
                <a16:creationId xmlns:a16="http://schemas.microsoft.com/office/drawing/2014/main" id="{E5BE192D-6303-40D3-8958-C9F106B4D156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19" y="4225306"/>
            <a:ext cx="2063691" cy="2063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023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Artikulation des geplanten Unterrichtsverlaufs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1C6B6DE-6EE8-4083-9D13-036AB07FCA7B}"/>
              </a:ext>
            </a:extLst>
          </p:cNvPr>
          <p:cNvGrpSpPr/>
          <p:nvPr/>
        </p:nvGrpSpPr>
        <p:grpSpPr>
          <a:xfrm>
            <a:off x="421607" y="1408829"/>
            <a:ext cx="10551115" cy="3812386"/>
            <a:chOff x="498315" y="2569183"/>
            <a:chExt cx="10551115" cy="3812386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745A7AB-B277-4D1E-8C24-484C2E0DD92E}"/>
                </a:ext>
              </a:extLst>
            </p:cNvPr>
            <p:cNvSpPr txBox="1"/>
            <p:nvPr/>
          </p:nvSpPr>
          <p:spPr>
            <a:xfrm>
              <a:off x="8784684" y="5996848"/>
              <a:ext cx="156357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Hilbert Meyer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C7A0C6E8-605D-4AEE-8622-EC1D905E3E03}"/>
                </a:ext>
              </a:extLst>
            </p:cNvPr>
            <p:cNvGrpSpPr/>
            <p:nvPr/>
          </p:nvGrpSpPr>
          <p:grpSpPr>
            <a:xfrm>
              <a:off x="498315" y="2569183"/>
              <a:ext cx="1222002" cy="1113206"/>
              <a:chOff x="3550052" y="216965"/>
              <a:chExt cx="1759638" cy="1602976"/>
            </a:xfrm>
            <a:solidFill>
              <a:schemeClr val="bg1">
                <a:lumMod val="75000"/>
              </a:schemeClr>
            </a:solidFill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9C0F3A08-1E67-4015-B2E9-76A41FB8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052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094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07712F7C-A16A-4030-94D1-0D70D991D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838" y="216965"/>
                <a:ext cx="905852" cy="1602976"/>
              </a:xfrm>
              <a:custGeom>
                <a:avLst/>
                <a:gdLst>
                  <a:gd name="T0" fmla="*/ 2 w 58"/>
                  <a:gd name="T1" fmla="*/ 103 h 103"/>
                  <a:gd name="T2" fmla="*/ 0 w 58"/>
                  <a:gd name="T3" fmla="*/ 99 h 103"/>
                  <a:gd name="T4" fmla="*/ 20 w 58"/>
                  <a:gd name="T5" fmla="*/ 87 h 103"/>
                  <a:gd name="T6" fmla="*/ 33 w 58"/>
                  <a:gd name="T7" fmla="*/ 72 h 103"/>
                  <a:gd name="T8" fmla="*/ 42 w 58"/>
                  <a:gd name="T9" fmla="*/ 45 h 103"/>
                  <a:gd name="T10" fmla="*/ 33 w 58"/>
                  <a:gd name="T11" fmla="*/ 47 h 103"/>
                  <a:gd name="T12" fmla="*/ 16 w 58"/>
                  <a:gd name="T13" fmla="*/ 40 h 103"/>
                  <a:gd name="T14" fmla="*/ 9 w 58"/>
                  <a:gd name="T15" fmla="*/ 24 h 103"/>
                  <a:gd name="T16" fmla="*/ 16 w 58"/>
                  <a:gd name="T17" fmla="*/ 7 h 103"/>
                  <a:gd name="T18" fmla="*/ 32 w 58"/>
                  <a:gd name="T19" fmla="*/ 0 h 103"/>
                  <a:gd name="T20" fmla="*/ 51 w 58"/>
                  <a:gd name="T21" fmla="*/ 9 h 103"/>
                  <a:gd name="T22" fmla="*/ 58 w 58"/>
                  <a:gd name="T23" fmla="*/ 34 h 103"/>
                  <a:gd name="T24" fmla="*/ 51 w 58"/>
                  <a:gd name="T25" fmla="*/ 65 h 103"/>
                  <a:gd name="T26" fmla="*/ 31 w 58"/>
                  <a:gd name="T27" fmla="*/ 89 h 103"/>
                  <a:gd name="T28" fmla="*/ 2 w 58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3">
                    <a:moveTo>
                      <a:pt x="2" y="103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9" y="95"/>
                      <a:pt x="15" y="91"/>
                      <a:pt x="20" y="87"/>
                    </a:cubicBezTo>
                    <a:cubicBezTo>
                      <a:pt x="25" y="83"/>
                      <a:pt x="30" y="78"/>
                      <a:pt x="33" y="72"/>
                    </a:cubicBezTo>
                    <a:cubicBezTo>
                      <a:pt x="39" y="63"/>
                      <a:pt x="42" y="54"/>
                      <a:pt x="42" y="45"/>
                    </a:cubicBezTo>
                    <a:cubicBezTo>
                      <a:pt x="39" y="46"/>
                      <a:pt x="36" y="47"/>
                      <a:pt x="33" y="47"/>
                    </a:cubicBezTo>
                    <a:cubicBezTo>
                      <a:pt x="26" y="47"/>
                      <a:pt x="20" y="45"/>
                      <a:pt x="16" y="40"/>
                    </a:cubicBezTo>
                    <a:cubicBezTo>
                      <a:pt x="11" y="36"/>
                      <a:pt x="9" y="31"/>
                      <a:pt x="9" y="24"/>
                    </a:cubicBezTo>
                    <a:cubicBezTo>
                      <a:pt x="9" y="17"/>
                      <a:pt x="11" y="12"/>
                      <a:pt x="16" y="7"/>
                    </a:cubicBezTo>
                    <a:cubicBezTo>
                      <a:pt x="20" y="2"/>
                      <a:pt x="26" y="0"/>
                      <a:pt x="32" y="0"/>
                    </a:cubicBezTo>
                    <a:cubicBezTo>
                      <a:pt x="40" y="0"/>
                      <a:pt x="46" y="3"/>
                      <a:pt x="51" y="9"/>
                    </a:cubicBezTo>
                    <a:cubicBezTo>
                      <a:pt x="56" y="16"/>
                      <a:pt x="58" y="24"/>
                      <a:pt x="58" y="34"/>
                    </a:cubicBezTo>
                    <a:cubicBezTo>
                      <a:pt x="58" y="44"/>
                      <a:pt x="56" y="55"/>
                      <a:pt x="51" y="65"/>
                    </a:cubicBezTo>
                    <a:cubicBezTo>
                      <a:pt x="46" y="75"/>
                      <a:pt x="40" y="83"/>
                      <a:pt x="31" y="89"/>
                    </a:cubicBezTo>
                    <a:cubicBezTo>
                      <a:pt x="23" y="96"/>
                      <a:pt x="13" y="100"/>
                      <a:pt x="2" y="103"/>
                    </a:cubicBezTo>
                    <a:close/>
                  </a:path>
                </a:pathLst>
              </a:custGeom>
              <a:solidFill>
                <a:srgbClr val="094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25344DC-52B3-45F6-A08D-E42F9E2482A2}"/>
                </a:ext>
              </a:extLst>
            </p:cNvPr>
            <p:cNvSpPr/>
            <p:nvPr/>
          </p:nvSpPr>
          <p:spPr>
            <a:xfrm>
              <a:off x="1383710" y="3209665"/>
              <a:ext cx="966572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3200" dirty="0"/>
                <a:t>Eine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allgemeingültige lerntheoretische Begründung </a:t>
              </a:r>
            </a:p>
            <a:p>
              <a:pPr algn="ctr"/>
              <a:r>
                <a:rPr lang="de-DE" sz="3200" dirty="0"/>
                <a:t>des Unterrichtsganges ist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unmöglich</a:t>
              </a:r>
              <a:r>
                <a:rPr lang="de-DE" sz="3200" dirty="0"/>
                <a:t>. </a:t>
              </a:r>
            </a:p>
            <a:p>
              <a:pPr algn="ctr"/>
              <a:r>
                <a:rPr lang="de-DE" sz="3200" dirty="0"/>
                <a:t>Die richtige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Schrittfolge</a:t>
              </a:r>
              <a:r>
                <a:rPr lang="de-DE" sz="3200" dirty="0"/>
                <a:t> muss vielmehr für </a:t>
              </a:r>
            </a:p>
            <a:p>
              <a:pPr algn="ctr"/>
              <a:r>
                <a:rPr lang="de-DE" sz="3200" dirty="0"/>
                <a:t>jedes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Unterrichtsthema</a:t>
              </a:r>
              <a:r>
                <a:rPr lang="de-DE" sz="3200" dirty="0"/>
                <a:t> und für jede </a:t>
              </a:r>
              <a:r>
                <a:rPr lang="de-DE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Schulklasse</a:t>
              </a:r>
              <a:r>
                <a:rPr lang="de-DE" sz="3200" dirty="0"/>
                <a:t> neu und unter Beachtung der Handlungsspielräume des Lehrers bestimmt werden.</a:t>
              </a:r>
            </a:p>
          </p:txBody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9B4DD2EB-6842-4D48-87ED-1628559D0EB2}"/>
              </a:ext>
            </a:extLst>
          </p:cNvPr>
          <p:cNvSpPr>
            <a:spLocks/>
          </p:cNvSpPr>
          <p:nvPr/>
        </p:nvSpPr>
        <p:spPr bwMode="auto">
          <a:xfrm rot="10800000">
            <a:off x="10483337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094C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2AF6B632-AE7A-464A-9148-1671CCF2A5F0}"/>
              </a:ext>
            </a:extLst>
          </p:cNvPr>
          <p:cNvSpPr>
            <a:spLocks/>
          </p:cNvSpPr>
          <p:nvPr/>
        </p:nvSpPr>
        <p:spPr bwMode="auto">
          <a:xfrm rot="10800000">
            <a:off x="11076259" y="4664612"/>
            <a:ext cx="629080" cy="1113206"/>
          </a:xfrm>
          <a:custGeom>
            <a:avLst/>
            <a:gdLst>
              <a:gd name="T0" fmla="*/ 2 w 58"/>
              <a:gd name="T1" fmla="*/ 103 h 103"/>
              <a:gd name="T2" fmla="*/ 0 w 58"/>
              <a:gd name="T3" fmla="*/ 99 h 103"/>
              <a:gd name="T4" fmla="*/ 20 w 58"/>
              <a:gd name="T5" fmla="*/ 87 h 103"/>
              <a:gd name="T6" fmla="*/ 33 w 58"/>
              <a:gd name="T7" fmla="*/ 72 h 103"/>
              <a:gd name="T8" fmla="*/ 42 w 58"/>
              <a:gd name="T9" fmla="*/ 45 h 103"/>
              <a:gd name="T10" fmla="*/ 33 w 58"/>
              <a:gd name="T11" fmla="*/ 47 h 103"/>
              <a:gd name="T12" fmla="*/ 16 w 58"/>
              <a:gd name="T13" fmla="*/ 40 h 103"/>
              <a:gd name="T14" fmla="*/ 9 w 58"/>
              <a:gd name="T15" fmla="*/ 24 h 103"/>
              <a:gd name="T16" fmla="*/ 16 w 58"/>
              <a:gd name="T17" fmla="*/ 7 h 103"/>
              <a:gd name="T18" fmla="*/ 32 w 58"/>
              <a:gd name="T19" fmla="*/ 0 h 103"/>
              <a:gd name="T20" fmla="*/ 51 w 58"/>
              <a:gd name="T21" fmla="*/ 9 h 103"/>
              <a:gd name="T22" fmla="*/ 58 w 58"/>
              <a:gd name="T23" fmla="*/ 34 h 103"/>
              <a:gd name="T24" fmla="*/ 51 w 58"/>
              <a:gd name="T25" fmla="*/ 65 h 103"/>
              <a:gd name="T26" fmla="*/ 31 w 58"/>
              <a:gd name="T27" fmla="*/ 89 h 103"/>
              <a:gd name="T28" fmla="*/ 2 w 58"/>
              <a:gd name="T2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3">
                <a:moveTo>
                  <a:pt x="2" y="103"/>
                </a:moveTo>
                <a:cubicBezTo>
                  <a:pt x="0" y="99"/>
                  <a:pt x="0" y="99"/>
                  <a:pt x="0" y="99"/>
                </a:cubicBezTo>
                <a:cubicBezTo>
                  <a:pt x="9" y="95"/>
                  <a:pt x="15" y="91"/>
                  <a:pt x="20" y="87"/>
                </a:cubicBezTo>
                <a:cubicBezTo>
                  <a:pt x="25" y="83"/>
                  <a:pt x="30" y="78"/>
                  <a:pt x="33" y="72"/>
                </a:cubicBezTo>
                <a:cubicBezTo>
                  <a:pt x="39" y="63"/>
                  <a:pt x="42" y="54"/>
                  <a:pt x="42" y="45"/>
                </a:cubicBezTo>
                <a:cubicBezTo>
                  <a:pt x="39" y="46"/>
                  <a:pt x="36" y="47"/>
                  <a:pt x="33" y="47"/>
                </a:cubicBezTo>
                <a:cubicBezTo>
                  <a:pt x="26" y="47"/>
                  <a:pt x="20" y="45"/>
                  <a:pt x="16" y="40"/>
                </a:cubicBezTo>
                <a:cubicBezTo>
                  <a:pt x="11" y="36"/>
                  <a:pt x="9" y="31"/>
                  <a:pt x="9" y="24"/>
                </a:cubicBezTo>
                <a:cubicBezTo>
                  <a:pt x="9" y="17"/>
                  <a:pt x="11" y="12"/>
                  <a:pt x="16" y="7"/>
                </a:cubicBezTo>
                <a:cubicBezTo>
                  <a:pt x="20" y="2"/>
                  <a:pt x="26" y="0"/>
                  <a:pt x="32" y="0"/>
                </a:cubicBezTo>
                <a:cubicBezTo>
                  <a:pt x="40" y="0"/>
                  <a:pt x="46" y="3"/>
                  <a:pt x="51" y="9"/>
                </a:cubicBezTo>
                <a:cubicBezTo>
                  <a:pt x="56" y="16"/>
                  <a:pt x="58" y="24"/>
                  <a:pt x="58" y="34"/>
                </a:cubicBezTo>
                <a:cubicBezTo>
                  <a:pt x="58" y="44"/>
                  <a:pt x="56" y="55"/>
                  <a:pt x="51" y="65"/>
                </a:cubicBezTo>
                <a:cubicBezTo>
                  <a:pt x="46" y="75"/>
                  <a:pt x="40" y="83"/>
                  <a:pt x="31" y="89"/>
                </a:cubicBezTo>
                <a:cubicBezTo>
                  <a:pt x="23" y="96"/>
                  <a:pt x="13" y="100"/>
                  <a:pt x="2" y="103"/>
                </a:cubicBezTo>
                <a:close/>
              </a:path>
            </a:pathLst>
          </a:custGeom>
          <a:solidFill>
            <a:srgbClr val="094C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6048448"/>
            <a:ext cx="286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Meyer, 2011, S. 108</a:t>
            </a:r>
          </a:p>
        </p:txBody>
      </p:sp>
    </p:spTree>
    <p:extLst>
      <p:ext uri="{BB962C8B-B14F-4D97-AF65-F5344CB8AC3E}">
        <p14:creationId xmlns:p14="http://schemas.microsoft.com/office/powerpoint/2010/main" val="148162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geplanten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Schritte der Prozessplanung des Unterrichtsverlaufs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A5FAA72-1E95-4C4B-AABA-748DDB2B7F2F}"/>
              </a:ext>
            </a:extLst>
          </p:cNvPr>
          <p:cNvSpPr txBox="1"/>
          <p:nvPr/>
        </p:nvSpPr>
        <p:spPr>
          <a:xfrm>
            <a:off x="687419" y="1444189"/>
            <a:ext cx="56562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000" b="1" dirty="0"/>
              <a:t>Zentrale Aspekte: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Bedingungsanalyse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Sachanalyse des Unterrichtsgegenstandes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Didaktische Analyse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Methodische Analyse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Visuelle Modellierung der Planungszusammenhänge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Sammlung von Literaturhinweisen sowie von Anlagen, Unterrichtsmaterial  </a:t>
            </a:r>
          </a:p>
          <a:p>
            <a:pPr algn="just">
              <a:lnSpc>
                <a:spcPct val="150000"/>
              </a:lnSpc>
            </a:pPr>
            <a:endParaRPr lang="de-DE" sz="2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0BFDB18-916F-496B-B749-D3E1AD7B1424}"/>
              </a:ext>
            </a:extLst>
          </p:cNvPr>
          <p:cNvGrpSpPr/>
          <p:nvPr/>
        </p:nvGrpSpPr>
        <p:grpSpPr>
          <a:xfrm>
            <a:off x="8604845" y="1567796"/>
            <a:ext cx="2253831" cy="2279811"/>
            <a:chOff x="9511365" y="1489001"/>
            <a:chExt cx="2253831" cy="2279811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19B4BE2-01A5-4175-A7FB-7AF1D221E1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2441082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FA22C84-90B6-495A-BFE4-14DE4707DD9A}"/>
                </a:ext>
              </a:extLst>
            </p:cNvPr>
            <p:cNvGrpSpPr/>
            <p:nvPr/>
          </p:nvGrpSpPr>
          <p:grpSpPr>
            <a:xfrm>
              <a:off x="9511365" y="1489001"/>
              <a:ext cx="2253831" cy="2279811"/>
              <a:chOff x="9511365" y="1489001"/>
              <a:chExt cx="2253831" cy="2279811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D2096B8D-8E42-4098-B5E1-590961E142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1489001"/>
                <a:ext cx="2253831" cy="2253831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2147483647 h 285"/>
                  <a:gd name="T6" fmla="*/ 0 w 285"/>
                  <a:gd name="T7" fmla="*/ 0 h 285"/>
                  <a:gd name="T8" fmla="*/ 0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" name="WordArt 17">
                <a:extLst>
                  <a:ext uri="{FF2B5EF4-FFF2-40B4-BE49-F238E27FC236}">
                    <a16:creationId xmlns:a16="http://schemas.microsoft.com/office/drawing/2014/main" id="{E6FB0A28-FA11-4CD0-9929-EA4472E6C9B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2700000">
                <a:off x="9568576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48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Sachanalyse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  <a:p>
                <a:pPr algn="ctr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15BF00C-D0DF-43CB-B6F1-93F271F81E88}"/>
              </a:ext>
            </a:extLst>
          </p:cNvPr>
          <p:cNvGrpSpPr/>
          <p:nvPr/>
        </p:nvGrpSpPr>
        <p:grpSpPr>
          <a:xfrm>
            <a:off x="6234917" y="1563108"/>
            <a:ext cx="2261978" cy="2258519"/>
            <a:chOff x="7141437" y="1484313"/>
            <a:chExt cx="2261978" cy="2258519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C66067E-8401-4B26-BE27-5981EAE4CC4C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6428" y="2441082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E25B24AD-ADFE-4410-97C9-16145A0B793D}"/>
                </a:ext>
              </a:extLst>
            </p:cNvPr>
            <p:cNvGrpSpPr/>
            <p:nvPr/>
          </p:nvGrpSpPr>
          <p:grpSpPr>
            <a:xfrm>
              <a:off x="7141437" y="1484313"/>
              <a:ext cx="2261978" cy="2258519"/>
              <a:chOff x="7141437" y="1484313"/>
              <a:chExt cx="2261978" cy="2258519"/>
            </a:xfrm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124A86FA-6826-4BD7-98CB-1ACE62588C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41437" y="1484313"/>
                <a:ext cx="2261978" cy="2258519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0 h 285"/>
                  <a:gd name="T6" fmla="*/ 0 w 285"/>
                  <a:gd name="T7" fmla="*/ 2147483647 h 285"/>
                  <a:gd name="T8" fmla="*/ 2147483647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9" name="WordArt 18">
                <a:extLst>
                  <a:ext uri="{FF2B5EF4-FFF2-40B4-BE49-F238E27FC236}">
                    <a16:creationId xmlns:a16="http://schemas.microsoft.com/office/drawing/2014/main" id="{0BD9CD73-4B62-49AE-9547-95C87099F66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8900000">
                <a:off x="7560997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3697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Bedingungs</a:t>
                </a:r>
                <a:r>
                  <a:rPr lang="en-US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-</a:t>
                </a:r>
              </a:p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016804-896C-4E65-B654-56198D2B3269}"/>
              </a:ext>
            </a:extLst>
          </p:cNvPr>
          <p:cNvGrpSpPr/>
          <p:nvPr/>
        </p:nvGrpSpPr>
        <p:grpSpPr>
          <a:xfrm>
            <a:off x="8604845" y="3926402"/>
            <a:ext cx="2253831" cy="2260734"/>
            <a:chOff x="9511365" y="3847607"/>
            <a:chExt cx="2253831" cy="2260734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FC7D3F2D-53D0-498F-8383-3ECE975378F8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3847607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6DFC5769-71AB-4E1D-9B7B-64C63F27F0E8}"/>
                </a:ext>
              </a:extLst>
            </p:cNvPr>
            <p:cNvGrpSpPr/>
            <p:nvPr/>
          </p:nvGrpSpPr>
          <p:grpSpPr>
            <a:xfrm>
              <a:off x="9511365" y="3847607"/>
              <a:ext cx="2253831" cy="2260734"/>
              <a:chOff x="9511365" y="3847607"/>
              <a:chExt cx="2253831" cy="2260734"/>
            </a:xfrm>
          </p:grpSpPr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8CCE215-2214-4CCE-BB21-15727B1FB8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3847607"/>
                <a:ext cx="2253831" cy="2260734"/>
              </a:xfrm>
              <a:custGeom>
                <a:avLst/>
                <a:gdLst>
                  <a:gd name="T0" fmla="*/ 2147483647 w 285"/>
                  <a:gd name="T1" fmla="*/ 2147483647 h 286"/>
                  <a:gd name="T2" fmla="*/ 0 w 285"/>
                  <a:gd name="T3" fmla="*/ 2147483647 h 286"/>
                  <a:gd name="T4" fmla="*/ 0 w 285"/>
                  <a:gd name="T5" fmla="*/ 2147483647 h 286"/>
                  <a:gd name="T6" fmla="*/ 2147483647 w 285"/>
                  <a:gd name="T7" fmla="*/ 0 h 286"/>
                  <a:gd name="T8" fmla="*/ 2147483647 w 285"/>
                  <a:gd name="T9" fmla="*/ 0 h 286"/>
                  <a:gd name="T10" fmla="*/ 2147483647 w 285"/>
                  <a:gd name="T11" fmla="*/ 2147483647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6">
                    <a:moveTo>
                      <a:pt x="164" y="92"/>
                    </a:moveTo>
                    <a:cubicBezTo>
                      <a:pt x="129" y="154"/>
                      <a:pt x="66" y="189"/>
                      <a:pt x="0" y="1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6" y="282"/>
                      <a:pt x="282" y="156"/>
                      <a:pt x="285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0" y="32"/>
                      <a:pt x="181" y="63"/>
                      <a:pt x="164" y="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4" name="WordArt 19">
                <a:extLst>
                  <a:ext uri="{FF2B5EF4-FFF2-40B4-BE49-F238E27FC236}">
                    <a16:creationId xmlns:a16="http://schemas.microsoft.com/office/drawing/2014/main" id="{B1D347A6-84A3-47B4-9FB2-9EF8DAF425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8100000" flipH="1" flipV="1">
                <a:off x="9568576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0898"/>
                  </a:avLst>
                </a:prstTxWarp>
              </a:bodyPr>
              <a:lstStyle/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Methodische</a:t>
                </a:r>
                <a:r>
                  <a:rPr lang="en-US" sz="1200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 </a:t>
                </a:r>
              </a:p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7790587-E439-44AC-932F-5C814633EAF4}"/>
              </a:ext>
            </a:extLst>
          </p:cNvPr>
          <p:cNvGrpSpPr/>
          <p:nvPr/>
        </p:nvGrpSpPr>
        <p:grpSpPr>
          <a:xfrm>
            <a:off x="6234917" y="3926402"/>
            <a:ext cx="2261978" cy="2265437"/>
            <a:chOff x="7141437" y="3847607"/>
            <a:chExt cx="2261978" cy="2265437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DC38206-C491-4C27-AD19-50376C069B8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1437" y="3847607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CCC21D50-A699-4C41-8384-E653469BADE0}"/>
                </a:ext>
              </a:extLst>
            </p:cNvPr>
            <p:cNvGrpSpPr/>
            <p:nvPr/>
          </p:nvGrpSpPr>
          <p:grpSpPr>
            <a:xfrm>
              <a:off x="8100997" y="3847607"/>
              <a:ext cx="1302418" cy="1920650"/>
              <a:chOff x="8100997" y="3847607"/>
              <a:chExt cx="1302418" cy="1920650"/>
            </a:xfrm>
          </p:grpSpPr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248022A7-32D2-407D-9758-A2E37C6605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06428" y="3847607"/>
                <a:ext cx="1296987" cy="1300163"/>
              </a:xfrm>
              <a:custGeom>
                <a:avLst/>
                <a:gdLst>
                  <a:gd name="T0" fmla="*/ 0 w 178"/>
                  <a:gd name="T1" fmla="*/ 0 h 179"/>
                  <a:gd name="T2" fmla="*/ 2147483647 w 178"/>
                  <a:gd name="T3" fmla="*/ 2147483647 h 179"/>
                  <a:gd name="T4" fmla="*/ 2147483647 w 178"/>
                  <a:gd name="T5" fmla="*/ 2147483647 h 179"/>
                  <a:gd name="T6" fmla="*/ 2147483647 w 178"/>
                  <a:gd name="T7" fmla="*/ 0 h 179"/>
                  <a:gd name="T8" fmla="*/ 0 w 178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0" y="0"/>
                    </a:moveTo>
                    <a:cubicBezTo>
                      <a:pt x="2" y="62"/>
                      <a:pt x="35" y="121"/>
                      <a:pt x="93" y="154"/>
                    </a:cubicBezTo>
                    <a:cubicBezTo>
                      <a:pt x="120" y="170"/>
                      <a:pt x="149" y="178"/>
                      <a:pt x="178" y="179"/>
                    </a:cubicBezTo>
                    <a:cubicBezTo>
                      <a:pt x="178" y="0"/>
                      <a:pt x="178" y="0"/>
                      <a:pt x="1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" name="WordArt 20">
                <a:extLst>
                  <a:ext uri="{FF2B5EF4-FFF2-40B4-BE49-F238E27FC236}">
                    <a16:creationId xmlns:a16="http://schemas.microsoft.com/office/drawing/2014/main" id="{DD0EF029-2335-4FE6-8666-8992500EF6E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3500000" flipH="1" flipV="1">
                <a:off x="7560997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19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Didaktische</a:t>
                </a:r>
                <a:r>
                  <a:rPr lang="en-US" b="1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</a:p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Analyse</a:t>
                </a:r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9066641" y="5895716"/>
            <a:ext cx="286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Meyer, 2011, 2014a, 2014b</a:t>
            </a:r>
          </a:p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Esslinger-Hinz et al, 2013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06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Artikulation des geplanten Unterrichtsverlaufs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Schritte der Prozessplanung des Unterrichtsverlaufs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B16BE1F-FA1C-4F4D-AA10-E8609AD9541A}"/>
              </a:ext>
            </a:extLst>
          </p:cNvPr>
          <p:cNvGrpSpPr/>
          <p:nvPr/>
        </p:nvGrpSpPr>
        <p:grpSpPr>
          <a:xfrm>
            <a:off x="6164787" y="1620611"/>
            <a:ext cx="2253831" cy="2279811"/>
            <a:chOff x="9511365" y="1489001"/>
            <a:chExt cx="2253831" cy="2279811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59FBBD4-1977-49CB-83A9-C44784199FE3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2441082"/>
              <a:ext cx="1293813" cy="1301750"/>
            </a:xfrm>
            <a:custGeom>
              <a:avLst/>
              <a:gdLst>
                <a:gd name="T0" fmla="*/ 2147483647 w 178"/>
                <a:gd name="T1" fmla="*/ 2147483647 h 179"/>
                <a:gd name="T2" fmla="*/ 2147483647 w 178"/>
                <a:gd name="T3" fmla="*/ 2147483647 h 179"/>
                <a:gd name="T4" fmla="*/ 0 w 178"/>
                <a:gd name="T5" fmla="*/ 0 h 179"/>
                <a:gd name="T6" fmla="*/ 0 w 178"/>
                <a:gd name="T7" fmla="*/ 2147483647 h 179"/>
                <a:gd name="T8" fmla="*/ 2147483647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179"/>
                  </a:moveTo>
                  <a:cubicBezTo>
                    <a:pt x="176" y="117"/>
                    <a:pt x="143" y="58"/>
                    <a:pt x="86" y="25"/>
                  </a:cubicBezTo>
                  <a:cubicBezTo>
                    <a:pt x="58" y="9"/>
                    <a:pt x="29" y="1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178" y="1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D0829E6-0499-49DC-8AFE-2E23D88624BA}"/>
                </a:ext>
              </a:extLst>
            </p:cNvPr>
            <p:cNvGrpSpPr/>
            <p:nvPr/>
          </p:nvGrpSpPr>
          <p:grpSpPr>
            <a:xfrm>
              <a:off x="9511365" y="1489001"/>
              <a:ext cx="2253831" cy="2279811"/>
              <a:chOff x="9511365" y="1489001"/>
              <a:chExt cx="2253831" cy="2279811"/>
            </a:xfrm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A8D4495-6650-4FEF-9FBC-251DEF66F0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1489001"/>
                <a:ext cx="2253831" cy="2253831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2147483647 h 285"/>
                  <a:gd name="T6" fmla="*/ 0 w 285"/>
                  <a:gd name="T7" fmla="*/ 0 h 285"/>
                  <a:gd name="T8" fmla="*/ 0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" name="WordArt 17">
                <a:extLst>
                  <a:ext uri="{FF2B5EF4-FFF2-40B4-BE49-F238E27FC236}">
                    <a16:creationId xmlns:a16="http://schemas.microsoft.com/office/drawing/2014/main" id="{D2C73954-FDD6-40DE-BD50-949A6BD65A1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2700000">
                <a:off x="9568576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48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Sachanalyse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  <a:p>
                <a:pPr algn="ctr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0330BC6-E887-4D6C-88A6-F8EEF6FAB5B7}"/>
              </a:ext>
            </a:extLst>
          </p:cNvPr>
          <p:cNvGrpSpPr/>
          <p:nvPr/>
        </p:nvGrpSpPr>
        <p:grpSpPr>
          <a:xfrm>
            <a:off x="3794859" y="1615923"/>
            <a:ext cx="2261978" cy="2258519"/>
            <a:chOff x="7141437" y="1484313"/>
            <a:chExt cx="2261978" cy="2258519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C1AD1A8-2962-46FE-99EC-A685DD19B29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6428" y="2441082"/>
              <a:ext cx="1296987" cy="1301750"/>
            </a:xfrm>
            <a:custGeom>
              <a:avLst/>
              <a:gdLst>
                <a:gd name="T0" fmla="*/ 2147483647 w 178"/>
                <a:gd name="T1" fmla="*/ 0 h 179"/>
                <a:gd name="T2" fmla="*/ 2147483647 w 178"/>
                <a:gd name="T3" fmla="*/ 2147483647 h 179"/>
                <a:gd name="T4" fmla="*/ 0 w 178"/>
                <a:gd name="T5" fmla="*/ 2147483647 h 179"/>
                <a:gd name="T6" fmla="*/ 2147483647 w 178"/>
                <a:gd name="T7" fmla="*/ 2147483647 h 179"/>
                <a:gd name="T8" fmla="*/ 2147483647 w 178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178" y="0"/>
                  </a:moveTo>
                  <a:cubicBezTo>
                    <a:pt x="117" y="3"/>
                    <a:pt x="58" y="36"/>
                    <a:pt x="24" y="93"/>
                  </a:cubicBezTo>
                  <a:cubicBezTo>
                    <a:pt x="9" y="120"/>
                    <a:pt x="1" y="150"/>
                    <a:pt x="0" y="179"/>
                  </a:cubicBezTo>
                  <a:cubicBezTo>
                    <a:pt x="178" y="179"/>
                    <a:pt x="178" y="179"/>
                    <a:pt x="178" y="17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09DFED2-C495-4DF6-ACFA-86A8940B5198}"/>
                </a:ext>
              </a:extLst>
            </p:cNvPr>
            <p:cNvGrpSpPr/>
            <p:nvPr/>
          </p:nvGrpSpPr>
          <p:grpSpPr>
            <a:xfrm>
              <a:off x="7141437" y="1484313"/>
              <a:ext cx="2261978" cy="2258519"/>
              <a:chOff x="7141437" y="1484313"/>
              <a:chExt cx="2261978" cy="2258519"/>
            </a:xfrm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B0CCBE08-1AB1-4C77-BD45-D9BE188D63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41437" y="1484313"/>
                <a:ext cx="2261978" cy="2258519"/>
              </a:xfrm>
              <a:custGeom>
                <a:avLst/>
                <a:gdLst>
                  <a:gd name="T0" fmla="*/ 2147483647 w 285"/>
                  <a:gd name="T1" fmla="*/ 2147483647 h 285"/>
                  <a:gd name="T2" fmla="*/ 2147483647 w 285"/>
                  <a:gd name="T3" fmla="*/ 2147483647 h 285"/>
                  <a:gd name="T4" fmla="*/ 2147483647 w 285"/>
                  <a:gd name="T5" fmla="*/ 0 h 285"/>
                  <a:gd name="T6" fmla="*/ 0 w 285"/>
                  <a:gd name="T7" fmla="*/ 2147483647 h 285"/>
                  <a:gd name="T8" fmla="*/ 2147483647 w 285"/>
                  <a:gd name="T9" fmla="*/ 2147483647 h 285"/>
                  <a:gd name="T10" fmla="*/ 2147483647 w 285"/>
                  <a:gd name="T11" fmla="*/ 2147483647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7" name="WordArt 18">
                <a:extLst>
                  <a:ext uri="{FF2B5EF4-FFF2-40B4-BE49-F238E27FC236}">
                    <a16:creationId xmlns:a16="http://schemas.microsoft.com/office/drawing/2014/main" id="{A6CE0E73-DEB7-4D71-9853-797B14E91F6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8900000">
                <a:off x="7560997" y="2508812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Up">
                  <a:avLst>
                    <a:gd name="adj" fmla="val 12753697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Bedingungs</a:t>
                </a:r>
                <a:r>
                  <a:rPr lang="en-US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-</a:t>
                </a:r>
              </a:p>
              <a:p>
                <a:pPr algn="ctr"/>
                <a:r>
                  <a:rPr lang="en-US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DDAA15B-E429-4687-89AB-225B709BD802}"/>
              </a:ext>
            </a:extLst>
          </p:cNvPr>
          <p:cNvGrpSpPr/>
          <p:nvPr/>
        </p:nvGrpSpPr>
        <p:grpSpPr>
          <a:xfrm>
            <a:off x="6164787" y="3979217"/>
            <a:ext cx="2253831" cy="2260734"/>
            <a:chOff x="9511365" y="3847607"/>
            <a:chExt cx="2253831" cy="2260734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5CF17D3-6691-4A5E-9D65-234D816A6CFE}"/>
                </a:ext>
              </a:extLst>
            </p:cNvPr>
            <p:cNvSpPr>
              <a:spLocks/>
            </p:cNvSpPr>
            <p:nvPr/>
          </p:nvSpPr>
          <p:spPr bwMode="gray">
            <a:xfrm>
              <a:off x="9511365" y="3847607"/>
              <a:ext cx="1293813" cy="1300163"/>
            </a:xfrm>
            <a:custGeom>
              <a:avLst/>
              <a:gdLst>
                <a:gd name="T0" fmla="*/ 0 w 178"/>
                <a:gd name="T1" fmla="*/ 2147483647 h 179"/>
                <a:gd name="T2" fmla="*/ 2147483647 w 178"/>
                <a:gd name="T3" fmla="*/ 2147483647 h 179"/>
                <a:gd name="T4" fmla="*/ 2147483647 w 178"/>
                <a:gd name="T5" fmla="*/ 0 h 179"/>
                <a:gd name="T6" fmla="*/ 0 w 178"/>
                <a:gd name="T7" fmla="*/ 0 h 179"/>
                <a:gd name="T8" fmla="*/ 0 w 178"/>
                <a:gd name="T9" fmla="*/ 2147483647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79">
                  <a:moveTo>
                    <a:pt x="0" y="179"/>
                  </a:moveTo>
                  <a:cubicBezTo>
                    <a:pt x="61" y="177"/>
                    <a:pt x="120" y="144"/>
                    <a:pt x="154" y="86"/>
                  </a:cubicBezTo>
                  <a:cubicBezTo>
                    <a:pt x="169" y="59"/>
                    <a:pt x="177" y="29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4AB899C7-BE27-4372-B1D8-4A2DBED80268}"/>
                </a:ext>
              </a:extLst>
            </p:cNvPr>
            <p:cNvGrpSpPr/>
            <p:nvPr/>
          </p:nvGrpSpPr>
          <p:grpSpPr>
            <a:xfrm>
              <a:off x="9511365" y="3847607"/>
              <a:ext cx="2253831" cy="2260734"/>
              <a:chOff x="9511365" y="3847607"/>
              <a:chExt cx="2253831" cy="2260734"/>
            </a:xfrm>
          </p:grpSpPr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0659B5E8-1532-4ACB-9CB9-18AFDCBB0A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1365" y="3847607"/>
                <a:ext cx="2253831" cy="2260734"/>
              </a:xfrm>
              <a:custGeom>
                <a:avLst/>
                <a:gdLst>
                  <a:gd name="T0" fmla="*/ 2147483647 w 285"/>
                  <a:gd name="T1" fmla="*/ 2147483647 h 286"/>
                  <a:gd name="T2" fmla="*/ 0 w 285"/>
                  <a:gd name="T3" fmla="*/ 2147483647 h 286"/>
                  <a:gd name="T4" fmla="*/ 0 w 285"/>
                  <a:gd name="T5" fmla="*/ 2147483647 h 286"/>
                  <a:gd name="T6" fmla="*/ 2147483647 w 285"/>
                  <a:gd name="T7" fmla="*/ 0 h 286"/>
                  <a:gd name="T8" fmla="*/ 2147483647 w 285"/>
                  <a:gd name="T9" fmla="*/ 0 h 286"/>
                  <a:gd name="T10" fmla="*/ 2147483647 w 285"/>
                  <a:gd name="T11" fmla="*/ 2147483647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86">
                    <a:moveTo>
                      <a:pt x="164" y="92"/>
                    </a:moveTo>
                    <a:cubicBezTo>
                      <a:pt x="129" y="154"/>
                      <a:pt x="66" y="189"/>
                      <a:pt x="0" y="1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6" y="282"/>
                      <a:pt x="282" y="156"/>
                      <a:pt x="285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0" y="32"/>
                      <a:pt x="181" y="63"/>
                      <a:pt x="164" y="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2" name="WordArt 19">
                <a:extLst>
                  <a:ext uri="{FF2B5EF4-FFF2-40B4-BE49-F238E27FC236}">
                    <a16:creationId xmlns:a16="http://schemas.microsoft.com/office/drawing/2014/main" id="{2EFEE894-09DD-43DA-8321-7056F8C5759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8100000" flipH="1" flipV="1">
                <a:off x="9568576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0898"/>
                  </a:avLst>
                </a:prstTxWarp>
              </a:bodyPr>
              <a:lstStyle/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Methodische</a:t>
                </a:r>
                <a:r>
                  <a:rPr lang="en-US" sz="1200" b="1" dirty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 </a:t>
                </a:r>
              </a:p>
              <a:p>
                <a:pPr algn="ctr"/>
                <a:r>
                  <a:rPr lang="en-US" sz="1200" b="1" dirty="0" err="1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Analyse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CE9F76B-3DE8-4E31-A4EB-0FD8D9D82078}"/>
              </a:ext>
            </a:extLst>
          </p:cNvPr>
          <p:cNvGrpSpPr/>
          <p:nvPr/>
        </p:nvGrpSpPr>
        <p:grpSpPr>
          <a:xfrm>
            <a:off x="3794859" y="3979217"/>
            <a:ext cx="2261978" cy="2265437"/>
            <a:chOff x="7141437" y="3847607"/>
            <a:chExt cx="2261978" cy="2265437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50CA1693-C050-46D7-B17B-F47DC4B1385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1437" y="3847607"/>
              <a:ext cx="2261978" cy="2265437"/>
            </a:xfrm>
            <a:custGeom>
              <a:avLst/>
              <a:gdLst>
                <a:gd name="T0" fmla="*/ 2147483647 w 285"/>
                <a:gd name="T1" fmla="*/ 2147483647 h 286"/>
                <a:gd name="T2" fmla="*/ 2147483647 w 285"/>
                <a:gd name="T3" fmla="*/ 0 h 286"/>
                <a:gd name="T4" fmla="*/ 0 w 285"/>
                <a:gd name="T5" fmla="*/ 0 h 286"/>
                <a:gd name="T6" fmla="*/ 2147483647 w 285"/>
                <a:gd name="T7" fmla="*/ 2147483647 h 286"/>
                <a:gd name="T8" fmla="*/ 2147483647 w 285"/>
                <a:gd name="T9" fmla="*/ 2147483647 h 286"/>
                <a:gd name="T10" fmla="*/ 2147483647 w 285"/>
                <a:gd name="T11" fmla="*/ 214748364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defTabSz="801688" eaLnBrk="0" hangingPunct="0"/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510235D6-B904-46D3-823D-59E5778A9CF6}"/>
                </a:ext>
              </a:extLst>
            </p:cNvPr>
            <p:cNvGrpSpPr/>
            <p:nvPr/>
          </p:nvGrpSpPr>
          <p:grpSpPr>
            <a:xfrm>
              <a:off x="8100997" y="3847607"/>
              <a:ext cx="1302418" cy="1920650"/>
              <a:chOff x="8100997" y="3847607"/>
              <a:chExt cx="1302418" cy="1920650"/>
            </a:xfrm>
          </p:grpSpPr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DE3B6E9D-697A-4FD2-B467-070BC9266A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06428" y="3847607"/>
                <a:ext cx="1296987" cy="1300163"/>
              </a:xfrm>
              <a:custGeom>
                <a:avLst/>
                <a:gdLst>
                  <a:gd name="T0" fmla="*/ 0 w 178"/>
                  <a:gd name="T1" fmla="*/ 0 h 179"/>
                  <a:gd name="T2" fmla="*/ 2147483647 w 178"/>
                  <a:gd name="T3" fmla="*/ 2147483647 h 179"/>
                  <a:gd name="T4" fmla="*/ 2147483647 w 178"/>
                  <a:gd name="T5" fmla="*/ 2147483647 h 179"/>
                  <a:gd name="T6" fmla="*/ 2147483647 w 178"/>
                  <a:gd name="T7" fmla="*/ 0 h 179"/>
                  <a:gd name="T8" fmla="*/ 0 w 178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79">
                    <a:moveTo>
                      <a:pt x="0" y="0"/>
                    </a:moveTo>
                    <a:cubicBezTo>
                      <a:pt x="2" y="62"/>
                      <a:pt x="35" y="121"/>
                      <a:pt x="93" y="154"/>
                    </a:cubicBezTo>
                    <a:cubicBezTo>
                      <a:pt x="120" y="170"/>
                      <a:pt x="149" y="178"/>
                      <a:pt x="178" y="179"/>
                    </a:cubicBezTo>
                    <a:cubicBezTo>
                      <a:pt x="178" y="0"/>
                      <a:pt x="178" y="0"/>
                      <a:pt x="1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defTabSz="801688" eaLnBrk="0" hangingPunct="0"/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7" name="WordArt 20">
                <a:extLst>
                  <a:ext uri="{FF2B5EF4-FFF2-40B4-BE49-F238E27FC236}">
                    <a16:creationId xmlns:a16="http://schemas.microsoft.com/office/drawing/2014/main" id="{800555AF-B37B-45B1-83E0-90D7BF33BB7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3500000" flipH="1" flipV="1">
                <a:off x="7560997" y="4508257"/>
                <a:ext cx="1800000" cy="7200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 anchor="ctr">
                <a:prstTxWarp prst="textArchDown">
                  <a:avLst>
                    <a:gd name="adj" fmla="val 1651989"/>
                  </a:avLst>
                </a:prstTxWarp>
              </a:bodyPr>
              <a:lstStyle/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Didaktische</a:t>
                </a:r>
                <a:r>
                  <a:rPr lang="en-US" b="1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</a:p>
              <a:p>
                <a:pPr algn="ctr"/>
                <a:r>
                  <a:rPr lang="en-US" b="1" dirty="0" err="1">
                    <a:solidFill>
                      <a:srgbClr val="000000"/>
                    </a:solidFill>
                    <a:cs typeface="Arial" charset="0"/>
                  </a:rPr>
                  <a:t>Analyse</a:t>
                </a:r>
                <a:endParaRPr lang="en-US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843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1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F7DC1"/>
      </a:accent1>
      <a:accent2>
        <a:srgbClr val="0C6AA4"/>
      </a:accent2>
      <a:accent3>
        <a:srgbClr val="094C76"/>
      </a:accent3>
      <a:accent4>
        <a:srgbClr val="0F7DC1"/>
      </a:accent4>
      <a:accent5>
        <a:srgbClr val="0C6AA4"/>
      </a:accent5>
      <a:accent6>
        <a:srgbClr val="094C76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2930</Words>
  <Application>Microsoft Office PowerPoint</Application>
  <PresentationFormat>Benutzerdefiniert</PresentationFormat>
  <Paragraphs>529</Paragraphs>
  <Slides>38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Larissa-Design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Raphael Fehrmann</cp:lastModifiedBy>
  <cp:revision>171</cp:revision>
  <dcterms:created xsi:type="dcterms:W3CDTF">2010-05-21T10:35:54Z</dcterms:created>
  <dcterms:modified xsi:type="dcterms:W3CDTF">2023-12-17T17:39:19Z</dcterms:modified>
</cp:coreProperties>
</file>